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sldIdLst>
    <p:sldId id="269" r:id="rId5"/>
    <p:sldId id="256" r:id="rId6"/>
    <p:sldId id="261" r:id="rId7"/>
    <p:sldId id="268" r:id="rId8"/>
    <p:sldId id="263" r:id="rId9"/>
    <p:sldId id="257" r:id="rId10"/>
    <p:sldId id="258" r:id="rId11"/>
    <p:sldId id="259" r:id="rId12"/>
    <p:sldId id="266" r:id="rId13"/>
    <p:sldId id="267" r:id="rId14"/>
    <p:sldId id="265" r:id="rId15"/>
    <p:sldId id="271" r:id="rId1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3A3C064B-A86F-CC22-C4EA-C0C52FAAC642}" v="665" dt="2021-03-25T20:25:17.698"/>
    <p1510:client id="{9BA41E32-92A2-B2C7-9269-5A1F5C28C972}" v="47" dt="2021-03-26T11:28:17.987"/>
    <p1510:client id="{BF2B75FD-9A3E-E5C7-4923-1A95DF3A68E5}" v="728" dt="2021-03-26T10:18:36.953"/>
    <p1510:client id="{C6253500-D411-965F-1352-E832443D7A32}" v="1433" dt="2021-03-26T11:15:38.508"/>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83" d="100"/>
          <a:sy n="83" d="100"/>
        </p:scale>
        <p:origin x="658" y="67"/>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viewProps" Target="viewProps.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slide" Target="slides/slide11.xml"/><Relationship Id="rId10" Type="http://schemas.openxmlformats.org/officeDocument/2006/relationships/slide" Target="slides/slide6.xml"/><Relationship Id="rId19"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microsoft.com/office/2015/10/relationships/revisionInfo" Target="revisionInfo.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C795DE2B-D593-4898-9078-1740692888C5}" type="datetimeFigureOut">
              <a:rPr lang="en-GB" smtClean="0"/>
              <a:t>19/04/2021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AB28B38-B336-40BE-B428-F2E84605C625}" type="slidenum">
              <a:rPr lang="en-GB" smtClean="0"/>
              <a:t>‹#›</a:t>
            </a:fld>
            <a:endParaRPr lang="en-GB"/>
          </a:p>
        </p:txBody>
      </p:sp>
    </p:spTree>
    <p:extLst>
      <p:ext uri="{BB962C8B-B14F-4D97-AF65-F5344CB8AC3E}">
        <p14:creationId xmlns:p14="http://schemas.microsoft.com/office/powerpoint/2010/main" val="94474444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C795DE2B-D593-4898-9078-1740692888C5}" type="datetimeFigureOut">
              <a:rPr lang="en-GB" smtClean="0"/>
              <a:t>19/04/2021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AB28B38-B336-40BE-B428-F2E84605C625}" type="slidenum">
              <a:rPr lang="en-GB" smtClean="0"/>
              <a:t>‹#›</a:t>
            </a:fld>
            <a:endParaRPr lang="en-GB"/>
          </a:p>
        </p:txBody>
      </p:sp>
    </p:spTree>
    <p:extLst>
      <p:ext uri="{BB962C8B-B14F-4D97-AF65-F5344CB8AC3E}">
        <p14:creationId xmlns:p14="http://schemas.microsoft.com/office/powerpoint/2010/main" val="28090413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C795DE2B-D593-4898-9078-1740692888C5}" type="datetimeFigureOut">
              <a:rPr lang="en-GB" smtClean="0"/>
              <a:t>19/04/2021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AB28B38-B336-40BE-B428-F2E84605C625}" type="slidenum">
              <a:rPr lang="en-GB" smtClean="0"/>
              <a:t>‹#›</a:t>
            </a:fld>
            <a:endParaRPr lang="en-GB"/>
          </a:p>
        </p:txBody>
      </p:sp>
    </p:spTree>
    <p:extLst>
      <p:ext uri="{BB962C8B-B14F-4D97-AF65-F5344CB8AC3E}">
        <p14:creationId xmlns:p14="http://schemas.microsoft.com/office/powerpoint/2010/main" val="42640209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C795DE2B-D593-4898-9078-1740692888C5}" type="datetimeFigureOut">
              <a:rPr lang="en-GB" smtClean="0"/>
              <a:t>19/04/2021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AB28B38-B336-40BE-B428-F2E84605C625}" type="slidenum">
              <a:rPr lang="en-GB" smtClean="0"/>
              <a:t>‹#›</a:t>
            </a:fld>
            <a:endParaRPr lang="en-GB"/>
          </a:p>
        </p:txBody>
      </p:sp>
    </p:spTree>
    <p:extLst>
      <p:ext uri="{BB962C8B-B14F-4D97-AF65-F5344CB8AC3E}">
        <p14:creationId xmlns:p14="http://schemas.microsoft.com/office/powerpoint/2010/main" val="67168442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C795DE2B-D593-4898-9078-1740692888C5}" type="datetimeFigureOut">
              <a:rPr lang="en-GB" smtClean="0"/>
              <a:t>19/04/2021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BAB28B38-B336-40BE-B428-F2E84605C625}" type="slidenum">
              <a:rPr lang="en-GB" smtClean="0"/>
              <a:t>‹#›</a:t>
            </a:fld>
            <a:endParaRPr lang="en-GB"/>
          </a:p>
        </p:txBody>
      </p:sp>
    </p:spTree>
    <p:extLst>
      <p:ext uri="{BB962C8B-B14F-4D97-AF65-F5344CB8AC3E}">
        <p14:creationId xmlns:p14="http://schemas.microsoft.com/office/powerpoint/2010/main" val="334326809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C795DE2B-D593-4898-9078-1740692888C5}" type="datetimeFigureOut">
              <a:rPr lang="en-GB" smtClean="0"/>
              <a:t>19/04/2021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BAB28B38-B336-40BE-B428-F2E84605C625}" type="slidenum">
              <a:rPr lang="en-GB" smtClean="0"/>
              <a:t>‹#›</a:t>
            </a:fld>
            <a:endParaRPr lang="en-GB"/>
          </a:p>
        </p:txBody>
      </p:sp>
    </p:spTree>
    <p:extLst>
      <p:ext uri="{BB962C8B-B14F-4D97-AF65-F5344CB8AC3E}">
        <p14:creationId xmlns:p14="http://schemas.microsoft.com/office/powerpoint/2010/main" val="321220412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795DE2B-D593-4898-9078-1740692888C5}" type="datetimeFigureOut">
              <a:rPr lang="en-GB" smtClean="0"/>
              <a:t>19/04/2021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BAB28B38-B336-40BE-B428-F2E84605C625}" type="slidenum">
              <a:rPr lang="en-GB" smtClean="0"/>
              <a:t>‹#›</a:t>
            </a:fld>
            <a:endParaRPr lang="en-GB"/>
          </a:p>
        </p:txBody>
      </p:sp>
    </p:spTree>
    <p:extLst>
      <p:ext uri="{BB962C8B-B14F-4D97-AF65-F5344CB8AC3E}">
        <p14:creationId xmlns:p14="http://schemas.microsoft.com/office/powerpoint/2010/main" val="425673815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C795DE2B-D593-4898-9078-1740692888C5}" type="datetimeFigureOut">
              <a:rPr lang="en-GB" smtClean="0"/>
              <a:t>19/04/2021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AB28B38-B336-40BE-B428-F2E84605C625}" type="slidenum">
              <a:rPr lang="en-GB" smtClean="0"/>
              <a:t>‹#›</a:t>
            </a:fld>
            <a:endParaRPr lang="en-GB"/>
          </a:p>
        </p:txBody>
      </p:sp>
    </p:spTree>
    <p:extLst>
      <p:ext uri="{BB962C8B-B14F-4D97-AF65-F5344CB8AC3E}">
        <p14:creationId xmlns:p14="http://schemas.microsoft.com/office/powerpoint/2010/main" val="365498684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C795DE2B-D593-4898-9078-1740692888C5}" type="datetimeFigureOut">
              <a:rPr lang="en-GB" smtClean="0"/>
              <a:t>19/04/2021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AB28B38-B336-40BE-B428-F2E84605C625}" type="slidenum">
              <a:rPr lang="en-GB" smtClean="0"/>
              <a:t>‹#›</a:t>
            </a:fld>
            <a:endParaRPr lang="en-GB"/>
          </a:p>
        </p:txBody>
      </p:sp>
    </p:spTree>
    <p:extLst>
      <p:ext uri="{BB962C8B-B14F-4D97-AF65-F5344CB8AC3E}">
        <p14:creationId xmlns:p14="http://schemas.microsoft.com/office/powerpoint/2010/main" val="199494056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C795DE2B-D593-4898-9078-1740692888C5}" type="datetimeFigureOut">
              <a:rPr lang="en-GB" smtClean="0"/>
              <a:t>19/04/2021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AB28B38-B336-40BE-B428-F2E84605C625}" type="slidenum">
              <a:rPr lang="en-GB" smtClean="0"/>
              <a:t>‹#›</a:t>
            </a:fld>
            <a:endParaRPr lang="en-GB"/>
          </a:p>
        </p:txBody>
      </p:sp>
    </p:spTree>
    <p:extLst>
      <p:ext uri="{BB962C8B-B14F-4D97-AF65-F5344CB8AC3E}">
        <p14:creationId xmlns:p14="http://schemas.microsoft.com/office/powerpoint/2010/main" val="143717636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C795DE2B-D593-4898-9078-1740692888C5}" type="datetimeFigureOut">
              <a:rPr lang="en-GB" smtClean="0"/>
              <a:t>19/04/2021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AB28B38-B336-40BE-B428-F2E84605C625}" type="slidenum">
              <a:rPr lang="en-GB" smtClean="0"/>
              <a:t>‹#›</a:t>
            </a:fld>
            <a:endParaRPr lang="en-GB"/>
          </a:p>
        </p:txBody>
      </p:sp>
    </p:spTree>
    <p:extLst>
      <p:ext uri="{BB962C8B-B14F-4D97-AF65-F5344CB8AC3E}">
        <p14:creationId xmlns:p14="http://schemas.microsoft.com/office/powerpoint/2010/main" val="221103856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795DE2B-D593-4898-9078-1740692888C5}" type="datetimeFigureOut">
              <a:rPr lang="en-GB" smtClean="0"/>
              <a:t>19/04/2021</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AB28B38-B336-40BE-B428-F2E84605C625}" type="slidenum">
              <a:rPr lang="en-GB" smtClean="0"/>
              <a:t>‹#›</a:t>
            </a:fld>
            <a:endParaRPr lang="en-GB"/>
          </a:p>
        </p:txBody>
      </p:sp>
    </p:spTree>
    <p:extLst>
      <p:ext uri="{BB962C8B-B14F-4D97-AF65-F5344CB8AC3E}">
        <p14:creationId xmlns:p14="http://schemas.microsoft.com/office/powerpoint/2010/main" val="232276283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5" Type="http://schemas.openxmlformats.org/officeDocument/2006/relationships/image" Target="../media/image4.png"/><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0.png"/><Relationship Id="rId2" Type="http://schemas.openxmlformats.org/officeDocument/2006/relationships/image" Target="../media/image5.png"/><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7.xml"/><Relationship Id="rId6" Type="http://schemas.openxmlformats.org/officeDocument/2006/relationships/image" Target="../media/image11.svg"/><Relationship Id="rId5" Type="http://schemas.openxmlformats.org/officeDocument/2006/relationships/image" Target="../media/image13.png"/><Relationship Id="rId4" Type="http://schemas.openxmlformats.org/officeDocument/2006/relationships/image" Target="../media/image9.sv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2.xml"/><Relationship Id="rId6" Type="http://schemas.openxmlformats.org/officeDocument/2006/relationships/image" Target="../media/image18.png"/><Relationship Id="rId5" Type="http://schemas.openxmlformats.org/officeDocument/2006/relationships/image" Target="../media/image17.png"/><Relationship Id="rId4" Type="http://schemas.openxmlformats.org/officeDocument/2006/relationships/image" Target="../media/image16.png"/></Relationships>
</file>

<file path=ppt/slides/_rels/slide7.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8" Type="http://schemas.openxmlformats.org/officeDocument/2006/relationships/image" Target="../media/image26.png"/><Relationship Id="rId3" Type="http://schemas.openxmlformats.org/officeDocument/2006/relationships/image" Target="../media/image21.png"/><Relationship Id="rId7" Type="http://schemas.openxmlformats.org/officeDocument/2006/relationships/image" Target="../media/image25.png"/><Relationship Id="rId2" Type="http://schemas.openxmlformats.org/officeDocument/2006/relationships/image" Target="../media/image20.png"/><Relationship Id="rId1" Type="http://schemas.openxmlformats.org/officeDocument/2006/relationships/slideLayout" Target="../slideLayouts/slideLayout2.xml"/><Relationship Id="rId6" Type="http://schemas.openxmlformats.org/officeDocument/2006/relationships/image" Target="../media/image24.png"/><Relationship Id="rId5" Type="http://schemas.openxmlformats.org/officeDocument/2006/relationships/image" Target="../media/image23.png"/><Relationship Id="rId10" Type="http://schemas.openxmlformats.org/officeDocument/2006/relationships/image" Target="../media/image28.png"/><Relationship Id="rId4" Type="http://schemas.openxmlformats.org/officeDocument/2006/relationships/image" Target="../media/image22.png"/><Relationship Id="rId9" Type="http://schemas.openxmlformats.org/officeDocument/2006/relationships/image" Target="../media/image27.png"/></Relationships>
</file>

<file path=ppt/slides/_rels/slide9.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11.png"/><Relationship Id="rId1" Type="http://schemas.openxmlformats.org/officeDocument/2006/relationships/slideLayout" Target="../slideLayouts/slideLayout7.xml"/><Relationship Id="rId6" Type="http://schemas.openxmlformats.org/officeDocument/2006/relationships/image" Target="../media/image32.png"/><Relationship Id="rId5" Type="http://schemas.openxmlformats.org/officeDocument/2006/relationships/image" Target="../media/image31.png"/><Relationship Id="rId4" Type="http://schemas.openxmlformats.org/officeDocument/2006/relationships/image" Target="../media/image30.png"/></Relationships>
</file>

<file path=ppt/slides/_rels/slide10.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1.png"/><Relationship Id="rId1" Type="http://schemas.openxmlformats.org/officeDocument/2006/relationships/slideLayout" Target="../slideLayouts/slideLayout7.xml"/><Relationship Id="rId6" Type="http://schemas.openxmlformats.org/officeDocument/2006/relationships/image" Target="../media/image35.png"/><Relationship Id="rId5" Type="http://schemas.openxmlformats.org/officeDocument/2006/relationships/image" Target="../media/image34.png"/><Relationship Id="rId4" Type="http://schemas.openxmlformats.org/officeDocument/2006/relationships/image" Target="../media/image33.png"/></Relationships>
</file>

<file path=ppt/slides/_rels/slide11.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36.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image" Target="../media/image38.jpg"/><Relationship Id="rId1" Type="http://schemas.openxmlformats.org/officeDocument/2006/relationships/slideLayout" Target="../slideLayouts/slideLayout9.xml"/><Relationship Id="rId6" Type="http://schemas.openxmlformats.org/officeDocument/2006/relationships/image" Target="../media/image42.png"/><Relationship Id="rId5" Type="http://schemas.openxmlformats.org/officeDocument/2006/relationships/image" Target="../media/image41.jpeg"/><Relationship Id="rId4" Type="http://schemas.openxmlformats.org/officeDocument/2006/relationships/image" Target="../media/image40.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C06840-CC89-49DD-9B48-58F9A705FDC0}"/>
              </a:ext>
            </a:extLst>
          </p:cNvPr>
          <p:cNvSpPr>
            <a:spLocks noGrp="1"/>
          </p:cNvSpPr>
          <p:nvPr>
            <p:ph type="title"/>
          </p:nvPr>
        </p:nvSpPr>
        <p:spPr/>
        <p:txBody>
          <a:bodyPr>
            <a:normAutofit/>
          </a:bodyPr>
          <a:lstStyle/>
          <a:p>
            <a:r>
              <a:rPr lang="en-GB" sz="4800" b="1" dirty="0" smtClean="0">
                <a:latin typeface="Browallia New"/>
                <a:cs typeface="Calibri Light"/>
              </a:rPr>
              <a:t>The Avenue School - Sensory </a:t>
            </a:r>
            <a:r>
              <a:rPr lang="en-GB" sz="4800" b="1" dirty="0">
                <a:latin typeface="Browallia New"/>
                <a:cs typeface="Calibri Light"/>
              </a:rPr>
              <a:t>Trail</a:t>
            </a:r>
            <a:endParaRPr lang="en-GB" sz="4800" b="1" dirty="0">
              <a:latin typeface="Browallia New"/>
            </a:endParaRPr>
          </a:p>
        </p:txBody>
      </p:sp>
      <p:sp>
        <p:nvSpPr>
          <p:cNvPr id="3" name="Content Placeholder 2">
            <a:extLst>
              <a:ext uri="{FF2B5EF4-FFF2-40B4-BE49-F238E27FC236}">
                <a16:creationId xmlns:a16="http://schemas.microsoft.com/office/drawing/2014/main" id="{52792938-9760-4E89-9CF5-D0F33001E1F9}"/>
              </a:ext>
            </a:extLst>
          </p:cNvPr>
          <p:cNvSpPr>
            <a:spLocks noGrp="1"/>
          </p:cNvSpPr>
          <p:nvPr>
            <p:ph idx="1"/>
          </p:nvPr>
        </p:nvSpPr>
        <p:spPr>
          <a:xfrm>
            <a:off x="838200" y="1825625"/>
            <a:ext cx="10515600" cy="3672845"/>
          </a:xfrm>
          <a:ln w="12700">
            <a:solidFill>
              <a:schemeClr val="tx1"/>
            </a:solidFill>
          </a:ln>
        </p:spPr>
        <p:txBody>
          <a:bodyPr vert="horz" lIns="91440" tIns="45720" rIns="91440" bIns="45720" rtlCol="0" anchor="t">
            <a:normAutofit/>
          </a:bodyPr>
          <a:lstStyle/>
          <a:p>
            <a:pPr algn="just"/>
            <a:endParaRPr lang="en-GB" sz="2400" dirty="0" smtClean="0">
              <a:latin typeface="Browallia New"/>
              <a:cs typeface="Calibri"/>
            </a:endParaRPr>
          </a:p>
          <a:p>
            <a:pPr algn="just"/>
            <a:r>
              <a:rPr lang="en-GB" sz="2400" dirty="0" smtClean="0">
                <a:latin typeface="Browallia New"/>
                <a:cs typeface="Calibri"/>
              </a:rPr>
              <a:t>Our outside spaces are a vital part of the education and development of the young people at </a:t>
            </a:r>
            <a:r>
              <a:rPr lang="en-GB" sz="2400" dirty="0">
                <a:latin typeface="Browallia New"/>
                <a:cs typeface="Calibri"/>
              </a:rPr>
              <a:t>The </a:t>
            </a:r>
            <a:r>
              <a:rPr lang="en-GB" sz="2400" dirty="0" smtClean="0">
                <a:latin typeface="Browallia New"/>
                <a:cs typeface="Calibri"/>
              </a:rPr>
              <a:t>Avenue</a:t>
            </a:r>
          </a:p>
          <a:p>
            <a:pPr algn="just"/>
            <a:r>
              <a:rPr lang="en-GB" sz="2400" dirty="0" smtClean="0">
                <a:latin typeface="Browallia New"/>
                <a:cs typeface="Calibri"/>
              </a:rPr>
              <a:t>They </a:t>
            </a:r>
            <a:r>
              <a:rPr lang="en-GB" sz="2400" dirty="0">
                <a:latin typeface="Browallia New"/>
                <a:cs typeface="Calibri"/>
              </a:rPr>
              <a:t>provide an area to play, to exercise, to learn about nature, to relax and to have fun</a:t>
            </a:r>
          </a:p>
          <a:p>
            <a:pPr algn="just"/>
            <a:r>
              <a:rPr lang="en-GB" sz="2400" dirty="0" smtClean="0">
                <a:latin typeface="Browallia New"/>
                <a:cs typeface="Calibri"/>
              </a:rPr>
              <a:t>Break </a:t>
            </a:r>
            <a:r>
              <a:rPr lang="en-GB" sz="2400" dirty="0">
                <a:latin typeface="Browallia New"/>
                <a:cs typeface="Calibri"/>
              </a:rPr>
              <a:t>and learning times outside are much loved by our </a:t>
            </a:r>
            <a:r>
              <a:rPr lang="en-GB" sz="2400" dirty="0" smtClean="0">
                <a:latin typeface="Browallia New"/>
                <a:cs typeface="Calibri"/>
              </a:rPr>
              <a:t>young people</a:t>
            </a:r>
            <a:endParaRPr lang="en-GB" sz="2400" dirty="0">
              <a:latin typeface="Browallia New"/>
              <a:cs typeface="Calibri"/>
            </a:endParaRPr>
          </a:p>
          <a:p>
            <a:pPr algn="just"/>
            <a:r>
              <a:rPr lang="en-GB" sz="2400" dirty="0" smtClean="0">
                <a:latin typeface="Browallia New"/>
                <a:cs typeface="Calibri"/>
              </a:rPr>
              <a:t>Our </a:t>
            </a:r>
            <a:r>
              <a:rPr lang="en-GB" sz="2400" dirty="0">
                <a:latin typeface="Browallia New"/>
                <a:cs typeface="Calibri"/>
              </a:rPr>
              <a:t>sensory trail is in need of urgent repair and a substantial update so that we maximise the potential of the great space that we have available</a:t>
            </a:r>
          </a:p>
        </p:txBody>
      </p:sp>
    </p:spTree>
    <p:extLst>
      <p:ext uri="{BB962C8B-B14F-4D97-AF65-F5344CB8AC3E}">
        <p14:creationId xmlns:p14="http://schemas.microsoft.com/office/powerpoint/2010/main" val="158679153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609725" y="4132263"/>
            <a:ext cx="9144000" cy="2387600"/>
          </a:xfrm>
        </p:spPr>
        <p:txBody>
          <a:bodyPr>
            <a:normAutofit/>
          </a:bodyPr>
          <a:lstStyle/>
          <a:p>
            <a:r>
              <a:rPr lang="en-GB" sz="4800">
                <a:solidFill>
                  <a:srgbClr val="FFFFFF"/>
                </a:solidFill>
                <a:latin typeface="Aharoni"/>
                <a:cs typeface="Aharoni"/>
              </a:rPr>
              <a:t>Sensory Trail</a:t>
            </a:r>
          </a:p>
        </p:txBody>
      </p:sp>
      <p:pic>
        <p:nvPicPr>
          <p:cNvPr id="5" name="Picture 4"/>
          <p:cNvPicPr>
            <a:picLocks noChangeAspect="1"/>
          </p:cNvPicPr>
          <p:nvPr/>
        </p:nvPicPr>
        <p:blipFill>
          <a:blip r:embed="rId2"/>
          <a:stretch>
            <a:fillRect/>
          </a:stretch>
        </p:blipFill>
        <p:spPr>
          <a:xfrm>
            <a:off x="1023386" y="3544974"/>
            <a:ext cx="4798052" cy="3198701"/>
          </a:xfrm>
          <a:prstGeom prst="rect">
            <a:avLst/>
          </a:prstGeom>
        </p:spPr>
      </p:pic>
      <p:pic>
        <p:nvPicPr>
          <p:cNvPr id="6" name="Picture 5"/>
          <p:cNvPicPr>
            <a:picLocks noChangeAspect="1"/>
          </p:cNvPicPr>
          <p:nvPr/>
        </p:nvPicPr>
        <p:blipFill>
          <a:blip r:embed="rId3"/>
          <a:stretch>
            <a:fillRect/>
          </a:stretch>
        </p:blipFill>
        <p:spPr>
          <a:xfrm>
            <a:off x="1023386" y="231707"/>
            <a:ext cx="4758578" cy="3172384"/>
          </a:xfrm>
          <a:prstGeom prst="rect">
            <a:avLst/>
          </a:prstGeom>
        </p:spPr>
      </p:pic>
      <p:pic>
        <p:nvPicPr>
          <p:cNvPr id="7" name="Picture 6"/>
          <p:cNvPicPr>
            <a:picLocks noChangeAspect="1"/>
          </p:cNvPicPr>
          <p:nvPr/>
        </p:nvPicPr>
        <p:blipFill>
          <a:blip r:embed="rId4"/>
          <a:stretch>
            <a:fillRect/>
          </a:stretch>
        </p:blipFill>
        <p:spPr>
          <a:xfrm>
            <a:off x="6073825" y="3544974"/>
            <a:ext cx="4758577" cy="3172384"/>
          </a:xfrm>
          <a:prstGeom prst="rect">
            <a:avLst/>
          </a:prstGeom>
        </p:spPr>
      </p:pic>
      <p:pic>
        <p:nvPicPr>
          <p:cNvPr id="8" name="Picture 7"/>
          <p:cNvPicPr>
            <a:picLocks noChangeAspect="1"/>
          </p:cNvPicPr>
          <p:nvPr/>
        </p:nvPicPr>
        <p:blipFill>
          <a:blip r:embed="rId5"/>
          <a:stretch>
            <a:fillRect/>
          </a:stretch>
        </p:blipFill>
        <p:spPr>
          <a:xfrm>
            <a:off x="6073825" y="231707"/>
            <a:ext cx="4758577" cy="3172384"/>
          </a:xfrm>
          <a:prstGeom prst="rect">
            <a:avLst/>
          </a:prstGeom>
        </p:spPr>
      </p:pic>
    </p:spTree>
    <p:extLst>
      <p:ext uri="{BB962C8B-B14F-4D97-AF65-F5344CB8AC3E}">
        <p14:creationId xmlns:p14="http://schemas.microsoft.com/office/powerpoint/2010/main" val="218066002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1981" y="51974"/>
            <a:ext cx="10901819" cy="1346439"/>
          </a:xfrm>
        </p:spPr>
        <p:txBody>
          <a:bodyPr/>
          <a:lstStyle/>
          <a:p>
            <a:r>
              <a:rPr lang="en-GB" sz="4800" dirty="0">
                <a:latin typeface="Browallia New"/>
                <a:cs typeface="Browallia New"/>
              </a:rPr>
              <a:t>Phase 1 – Getting the area safe</a:t>
            </a:r>
          </a:p>
        </p:txBody>
      </p:sp>
      <p:sp>
        <p:nvSpPr>
          <p:cNvPr id="3" name="Content Placeholder 2"/>
          <p:cNvSpPr>
            <a:spLocks noGrp="1"/>
          </p:cNvSpPr>
          <p:nvPr>
            <p:ph idx="1"/>
          </p:nvPr>
        </p:nvSpPr>
        <p:spPr>
          <a:xfrm>
            <a:off x="498459" y="1092660"/>
            <a:ext cx="11424726" cy="3456078"/>
          </a:xfrm>
        </p:spPr>
        <p:txBody>
          <a:bodyPr vert="horz" lIns="91440" tIns="45720" rIns="91440" bIns="45720" rtlCol="0" anchor="t">
            <a:normAutofit fontScale="92500" lnSpcReduction="10000"/>
          </a:bodyPr>
          <a:lstStyle/>
          <a:p>
            <a:pPr marL="0" indent="0">
              <a:buNone/>
            </a:pPr>
            <a:endParaRPr lang="en-GB" sz="1900" dirty="0"/>
          </a:p>
          <a:p>
            <a:pPr marL="0" indent="0">
              <a:buNone/>
            </a:pPr>
            <a:r>
              <a:rPr lang="en-GB" sz="2400" dirty="0">
                <a:latin typeface="Browallia New"/>
                <a:cs typeface="Browallia New"/>
              </a:rPr>
              <a:t>Following the installation of a fence we now have the Sensory Trail area sectioned off from our main playground area. Our main priority is to make the it safe. </a:t>
            </a:r>
          </a:p>
          <a:p>
            <a:pPr marL="0" indent="0">
              <a:buNone/>
            </a:pPr>
            <a:r>
              <a:rPr lang="en-GB" sz="2400" dirty="0">
                <a:latin typeface="Browallia New"/>
                <a:cs typeface="Browallia New"/>
              </a:rPr>
              <a:t>The actual trail of the sensory garden is in desperate need of being re lined and filled. To do this it will have to be dug out, levelled with top soil and lined and filled with stones. </a:t>
            </a:r>
          </a:p>
          <a:p>
            <a:pPr marL="0" indent="0">
              <a:buNone/>
            </a:pPr>
            <a:r>
              <a:rPr lang="en-GB" sz="2400" dirty="0">
                <a:latin typeface="Browallia New"/>
                <a:cs typeface="Browallia New"/>
              </a:rPr>
              <a:t>To improve on the current Trail we will use rougher stones, Our young people collect and take the smooth pebbles and are known to pop them in their mouths. The area which has rough stones has been left.   </a:t>
            </a:r>
          </a:p>
          <a:p>
            <a:pPr marL="0" indent="0">
              <a:buNone/>
            </a:pPr>
            <a:r>
              <a:rPr lang="en-GB" sz="2400" dirty="0">
                <a:latin typeface="Browallia New"/>
                <a:cs typeface="Browallia New"/>
              </a:rPr>
              <a:t>We will also use contrasting colours to support our visually impaired young people as well as adding a bit more winter colour </a:t>
            </a:r>
            <a:r>
              <a:rPr lang="en-GB" sz="2400" dirty="0" smtClean="0">
                <a:latin typeface="Browallia New"/>
                <a:cs typeface="Browallia New"/>
              </a:rPr>
              <a:t> </a:t>
            </a:r>
            <a:r>
              <a:rPr lang="en-GB" sz="2400" dirty="0">
                <a:latin typeface="Browallia New"/>
                <a:cs typeface="Browallia New"/>
              </a:rPr>
              <a:t>the space. </a:t>
            </a:r>
            <a:r>
              <a:rPr lang="en-GB" sz="2400" dirty="0">
                <a:latin typeface="Browallia New"/>
              </a:rPr>
              <a:t> </a:t>
            </a:r>
            <a:endParaRPr lang="en-GB" sz="2400" dirty="0">
              <a:latin typeface="Browallia New"/>
              <a:cs typeface="Calibri"/>
            </a:endParaRPr>
          </a:p>
        </p:txBody>
      </p:sp>
      <p:pic>
        <p:nvPicPr>
          <p:cNvPr id="4" name="Picture 3"/>
          <p:cNvPicPr>
            <a:picLocks noChangeAspect="1"/>
          </p:cNvPicPr>
          <p:nvPr/>
        </p:nvPicPr>
        <p:blipFill rotWithShape="1">
          <a:blip r:embed="rId2"/>
          <a:srcRect t="56180"/>
          <a:stretch/>
        </p:blipFill>
        <p:spPr>
          <a:xfrm>
            <a:off x="589566" y="5367986"/>
            <a:ext cx="3622650" cy="1234207"/>
          </a:xfrm>
          <a:prstGeom prst="rect">
            <a:avLst/>
          </a:prstGeom>
          <a:ln>
            <a:noFill/>
          </a:ln>
          <a:effectLst>
            <a:softEdge rad="112500"/>
          </a:effectLst>
        </p:spPr>
      </p:pic>
      <p:pic>
        <p:nvPicPr>
          <p:cNvPr id="5" name="Picture 4"/>
          <p:cNvPicPr>
            <a:picLocks noChangeAspect="1"/>
          </p:cNvPicPr>
          <p:nvPr/>
        </p:nvPicPr>
        <p:blipFill rotWithShape="1">
          <a:blip r:embed="rId3"/>
          <a:srcRect t="62686"/>
          <a:stretch/>
        </p:blipFill>
        <p:spPr>
          <a:xfrm>
            <a:off x="8356222" y="5367986"/>
            <a:ext cx="3730062" cy="1234207"/>
          </a:xfrm>
          <a:prstGeom prst="rect">
            <a:avLst/>
          </a:prstGeom>
          <a:ln>
            <a:noFill/>
          </a:ln>
          <a:effectLst>
            <a:softEdge rad="112500"/>
          </a:effectLst>
        </p:spPr>
      </p:pic>
      <p:pic>
        <p:nvPicPr>
          <p:cNvPr id="6" name="Picture 5"/>
          <p:cNvPicPr>
            <a:picLocks noChangeAspect="1"/>
          </p:cNvPicPr>
          <p:nvPr/>
        </p:nvPicPr>
        <p:blipFill rotWithShape="1">
          <a:blip r:embed="rId4"/>
          <a:srcRect t="69086"/>
          <a:stretch/>
        </p:blipFill>
        <p:spPr>
          <a:xfrm>
            <a:off x="4212216" y="5367986"/>
            <a:ext cx="3990788" cy="1233723"/>
          </a:xfrm>
          <a:prstGeom prst="rect">
            <a:avLst/>
          </a:prstGeom>
          <a:ln>
            <a:noFill/>
          </a:ln>
          <a:effectLst>
            <a:softEdge rad="112500"/>
          </a:effectLst>
        </p:spPr>
      </p:pic>
      <p:pic>
        <p:nvPicPr>
          <p:cNvPr id="8" name="Picture 7"/>
          <p:cNvPicPr>
            <a:picLocks noChangeAspect="1"/>
          </p:cNvPicPr>
          <p:nvPr/>
        </p:nvPicPr>
        <p:blipFill>
          <a:blip r:embed="rId5"/>
          <a:stretch>
            <a:fillRect/>
          </a:stretch>
        </p:blipFill>
        <p:spPr>
          <a:xfrm>
            <a:off x="9849395" y="4111775"/>
            <a:ext cx="1256211" cy="1256211"/>
          </a:xfrm>
          <a:prstGeom prst="rect">
            <a:avLst/>
          </a:prstGeom>
        </p:spPr>
      </p:pic>
      <p:pic>
        <p:nvPicPr>
          <p:cNvPr id="10" name="Picture 9"/>
          <p:cNvPicPr>
            <a:picLocks noChangeAspect="1"/>
          </p:cNvPicPr>
          <p:nvPr/>
        </p:nvPicPr>
        <p:blipFill>
          <a:blip r:embed="rId6"/>
          <a:stretch>
            <a:fillRect/>
          </a:stretch>
        </p:blipFill>
        <p:spPr>
          <a:xfrm>
            <a:off x="8117363" y="4111775"/>
            <a:ext cx="1172408" cy="1172408"/>
          </a:xfrm>
          <a:prstGeom prst="rect">
            <a:avLst/>
          </a:prstGeom>
        </p:spPr>
      </p:pic>
      <p:pic>
        <p:nvPicPr>
          <p:cNvPr id="11" name="Picture 10"/>
          <p:cNvPicPr>
            <a:picLocks noChangeAspect="1"/>
          </p:cNvPicPr>
          <p:nvPr/>
        </p:nvPicPr>
        <p:blipFill>
          <a:blip r:embed="rId7"/>
          <a:stretch>
            <a:fillRect/>
          </a:stretch>
        </p:blipFill>
        <p:spPr>
          <a:xfrm>
            <a:off x="6635526" y="4075765"/>
            <a:ext cx="1328619" cy="1328619"/>
          </a:xfrm>
          <a:prstGeom prst="rect">
            <a:avLst/>
          </a:prstGeom>
        </p:spPr>
      </p:pic>
    </p:spTree>
    <p:extLst>
      <p:ext uri="{BB962C8B-B14F-4D97-AF65-F5344CB8AC3E}">
        <p14:creationId xmlns:p14="http://schemas.microsoft.com/office/powerpoint/2010/main" val="138813695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Graphical user interface&#10;&#10;Description automatically generated">
            <a:extLst>
              <a:ext uri="{FF2B5EF4-FFF2-40B4-BE49-F238E27FC236}">
                <a16:creationId xmlns:a16="http://schemas.microsoft.com/office/drawing/2014/main" id="{6AD678D4-9964-467B-A4AF-F04F6615E310}"/>
              </a:ext>
            </a:extLst>
          </p:cNvPr>
          <p:cNvPicPr>
            <a:picLocks noChangeAspect="1"/>
          </p:cNvPicPr>
          <p:nvPr/>
        </p:nvPicPr>
        <p:blipFill rotWithShape="1">
          <a:blip r:embed="rId2"/>
          <a:srcRect l="40312" t="14120" r="38492" b="44213"/>
          <a:stretch/>
        </p:blipFill>
        <p:spPr>
          <a:xfrm>
            <a:off x="6794740" y="486873"/>
            <a:ext cx="5163926" cy="5695076"/>
          </a:xfrm>
          <a:prstGeom prst="rect">
            <a:avLst/>
          </a:prstGeom>
        </p:spPr>
      </p:pic>
      <p:pic>
        <p:nvPicPr>
          <p:cNvPr id="14" name="Graphic 12" descr="Plant with solid fill">
            <a:extLst>
              <a:ext uri="{FF2B5EF4-FFF2-40B4-BE49-F238E27FC236}">
                <a16:creationId xmlns:a16="http://schemas.microsoft.com/office/drawing/2014/main" id="{8EB5BCF0-2FBA-445F-B4AC-C704665442F6}"/>
              </a:ext>
            </a:extLst>
          </p:cNvPr>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8471140" y="671422"/>
            <a:ext cx="468702" cy="483080"/>
          </a:xfrm>
          <a:prstGeom prst="rect">
            <a:avLst/>
          </a:prstGeom>
        </p:spPr>
      </p:pic>
      <p:pic>
        <p:nvPicPr>
          <p:cNvPr id="15" name="Graphic 12" descr="Plant with solid fill">
            <a:extLst>
              <a:ext uri="{FF2B5EF4-FFF2-40B4-BE49-F238E27FC236}">
                <a16:creationId xmlns:a16="http://schemas.microsoft.com/office/drawing/2014/main" id="{D083E065-0F72-4F11-8E17-75E67B7ED11A}"/>
              </a:ext>
            </a:extLst>
          </p:cNvPr>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8888083" y="1203383"/>
            <a:ext cx="411193" cy="425571"/>
          </a:xfrm>
          <a:prstGeom prst="rect">
            <a:avLst/>
          </a:prstGeom>
        </p:spPr>
      </p:pic>
      <p:pic>
        <p:nvPicPr>
          <p:cNvPr id="16" name="Graphic 12" descr="Plant with solid fill">
            <a:extLst>
              <a:ext uri="{FF2B5EF4-FFF2-40B4-BE49-F238E27FC236}">
                <a16:creationId xmlns:a16="http://schemas.microsoft.com/office/drawing/2014/main" id="{B25BDF41-15C7-48A5-BA8E-9CE8716E996D}"/>
              </a:ext>
            </a:extLst>
          </p:cNvPr>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8600536" y="1620327"/>
            <a:ext cx="339306" cy="353684"/>
          </a:xfrm>
          <a:prstGeom prst="rect">
            <a:avLst/>
          </a:prstGeom>
        </p:spPr>
      </p:pic>
      <p:pic>
        <p:nvPicPr>
          <p:cNvPr id="17" name="Graphic 12" descr="Plant with solid fill">
            <a:extLst>
              <a:ext uri="{FF2B5EF4-FFF2-40B4-BE49-F238E27FC236}">
                <a16:creationId xmlns:a16="http://schemas.microsoft.com/office/drawing/2014/main" id="{49B15E81-6936-4BDF-AF07-B09C5BC89625}"/>
              </a:ext>
            </a:extLst>
          </p:cNvPr>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8413630" y="5660364"/>
            <a:ext cx="368061" cy="411194"/>
          </a:xfrm>
          <a:prstGeom prst="rect">
            <a:avLst/>
          </a:prstGeom>
        </p:spPr>
      </p:pic>
      <p:pic>
        <p:nvPicPr>
          <p:cNvPr id="18" name="Graphic 12" descr="Plant with solid fill">
            <a:extLst>
              <a:ext uri="{FF2B5EF4-FFF2-40B4-BE49-F238E27FC236}">
                <a16:creationId xmlns:a16="http://schemas.microsoft.com/office/drawing/2014/main" id="{1D49BA4A-D54C-4825-B1EE-3DFFE3F8DBFF}"/>
              </a:ext>
            </a:extLst>
          </p:cNvPr>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9046234" y="3101195"/>
            <a:ext cx="468702" cy="483080"/>
          </a:xfrm>
          <a:prstGeom prst="rect">
            <a:avLst/>
          </a:prstGeom>
        </p:spPr>
      </p:pic>
      <p:pic>
        <p:nvPicPr>
          <p:cNvPr id="19" name="Graphic 12" descr="Plant with solid fill">
            <a:extLst>
              <a:ext uri="{FF2B5EF4-FFF2-40B4-BE49-F238E27FC236}">
                <a16:creationId xmlns:a16="http://schemas.microsoft.com/office/drawing/2014/main" id="{5CBC437E-4F6B-414C-9537-5153FC4A4647}"/>
              </a:ext>
            </a:extLst>
          </p:cNvPr>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9621329" y="3144327"/>
            <a:ext cx="425570" cy="439948"/>
          </a:xfrm>
          <a:prstGeom prst="rect">
            <a:avLst/>
          </a:prstGeom>
        </p:spPr>
      </p:pic>
      <p:pic>
        <p:nvPicPr>
          <p:cNvPr id="20" name="Graphic 12" descr="Plant with solid fill">
            <a:extLst>
              <a:ext uri="{FF2B5EF4-FFF2-40B4-BE49-F238E27FC236}">
                <a16:creationId xmlns:a16="http://schemas.microsoft.com/office/drawing/2014/main" id="{0F33DC10-F934-47C5-8822-7D80B1B9C82F}"/>
              </a:ext>
            </a:extLst>
          </p:cNvPr>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8945593" y="5861647"/>
            <a:ext cx="353684" cy="324931"/>
          </a:xfrm>
          <a:prstGeom prst="rect">
            <a:avLst/>
          </a:prstGeom>
        </p:spPr>
      </p:pic>
      <p:pic>
        <p:nvPicPr>
          <p:cNvPr id="21" name="Graphic 12" descr="Plant with solid fill">
            <a:extLst>
              <a:ext uri="{FF2B5EF4-FFF2-40B4-BE49-F238E27FC236}">
                <a16:creationId xmlns:a16="http://schemas.microsoft.com/office/drawing/2014/main" id="{926BC980-AB84-489A-807D-96BE7F9D1926}"/>
              </a:ext>
            </a:extLst>
          </p:cNvPr>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8658045" y="5818516"/>
            <a:ext cx="382438" cy="368062"/>
          </a:xfrm>
          <a:prstGeom prst="rect">
            <a:avLst/>
          </a:prstGeom>
        </p:spPr>
      </p:pic>
      <p:pic>
        <p:nvPicPr>
          <p:cNvPr id="22" name="Graphic 22" descr="Tree With Roots with solid fill">
            <a:extLst>
              <a:ext uri="{FF2B5EF4-FFF2-40B4-BE49-F238E27FC236}">
                <a16:creationId xmlns:a16="http://schemas.microsoft.com/office/drawing/2014/main" id="{1F55144B-59AA-4EAB-BE33-31185D8B68CF}"/>
              </a:ext>
            </a:extLst>
          </p:cNvPr>
          <p:cNvPicPr>
            <a:picLocks noChangeAspect="1"/>
          </p:cNvPicPr>
          <p:nvPr/>
        </p:nvPicPr>
        <p:blipFill>
          <a:blip r:embed="rId5">
            <a:extLst>
              <a:ext uri="{96DAC541-7B7A-43D3-8B79-37D633B846F1}">
                <asvg:svgBlip xmlns="" xmlns:asvg="http://schemas.microsoft.com/office/drawing/2016/SVG/main" r:embed="rId6"/>
              </a:ext>
            </a:extLst>
          </a:blip>
          <a:stretch>
            <a:fillRect/>
          </a:stretch>
        </p:blipFill>
        <p:spPr>
          <a:xfrm>
            <a:off x="10987177" y="5344064"/>
            <a:ext cx="411193" cy="411193"/>
          </a:xfrm>
          <a:prstGeom prst="rect">
            <a:avLst/>
          </a:prstGeom>
        </p:spPr>
      </p:pic>
      <p:pic>
        <p:nvPicPr>
          <p:cNvPr id="23" name="Graphic 22" descr="Tree With Roots with solid fill">
            <a:extLst>
              <a:ext uri="{FF2B5EF4-FFF2-40B4-BE49-F238E27FC236}">
                <a16:creationId xmlns:a16="http://schemas.microsoft.com/office/drawing/2014/main" id="{4A6CAC09-95E8-4E45-9B21-5F9C824372CB}"/>
              </a:ext>
            </a:extLst>
          </p:cNvPr>
          <p:cNvPicPr>
            <a:picLocks noChangeAspect="1"/>
          </p:cNvPicPr>
          <p:nvPr/>
        </p:nvPicPr>
        <p:blipFill>
          <a:blip r:embed="rId5">
            <a:extLst>
              <a:ext uri="{96DAC541-7B7A-43D3-8B79-37D633B846F1}">
                <asvg:svgBlip xmlns="" xmlns:asvg="http://schemas.microsoft.com/office/drawing/2016/SVG/main" r:embed="rId6"/>
              </a:ext>
            </a:extLst>
          </a:blip>
          <a:stretch>
            <a:fillRect/>
          </a:stretch>
        </p:blipFill>
        <p:spPr>
          <a:xfrm>
            <a:off x="10570233" y="5344063"/>
            <a:ext cx="411193" cy="411193"/>
          </a:xfrm>
          <a:prstGeom prst="rect">
            <a:avLst/>
          </a:prstGeom>
        </p:spPr>
      </p:pic>
      <p:pic>
        <p:nvPicPr>
          <p:cNvPr id="24" name="Graphic 22" descr="Tree With Roots with solid fill">
            <a:extLst>
              <a:ext uri="{FF2B5EF4-FFF2-40B4-BE49-F238E27FC236}">
                <a16:creationId xmlns:a16="http://schemas.microsoft.com/office/drawing/2014/main" id="{5695EC40-3ABA-46E1-9C14-E4650BC3E9C2}"/>
              </a:ext>
            </a:extLst>
          </p:cNvPr>
          <p:cNvPicPr>
            <a:picLocks noChangeAspect="1"/>
          </p:cNvPicPr>
          <p:nvPr/>
        </p:nvPicPr>
        <p:blipFill>
          <a:blip r:embed="rId5">
            <a:extLst>
              <a:ext uri="{96DAC541-7B7A-43D3-8B79-37D633B846F1}">
                <asvg:svgBlip xmlns="" xmlns:asvg="http://schemas.microsoft.com/office/drawing/2016/SVG/main" r:embed="rId6"/>
              </a:ext>
            </a:extLst>
          </a:blip>
          <a:stretch>
            <a:fillRect/>
          </a:stretch>
        </p:blipFill>
        <p:spPr>
          <a:xfrm rot="-10800000" flipH="1" flipV="1">
            <a:off x="10225178" y="5099649"/>
            <a:ext cx="336431" cy="365185"/>
          </a:xfrm>
          <a:prstGeom prst="rect">
            <a:avLst/>
          </a:prstGeom>
        </p:spPr>
      </p:pic>
      <p:pic>
        <p:nvPicPr>
          <p:cNvPr id="25" name="Graphic 22" descr="Tree With Roots with solid fill">
            <a:extLst>
              <a:ext uri="{FF2B5EF4-FFF2-40B4-BE49-F238E27FC236}">
                <a16:creationId xmlns:a16="http://schemas.microsoft.com/office/drawing/2014/main" id="{F4E81D8E-D071-4ED7-8112-049B12A0A191}"/>
              </a:ext>
            </a:extLst>
          </p:cNvPr>
          <p:cNvPicPr>
            <a:picLocks noChangeAspect="1"/>
          </p:cNvPicPr>
          <p:nvPr/>
        </p:nvPicPr>
        <p:blipFill>
          <a:blip r:embed="rId5">
            <a:extLst>
              <a:ext uri="{96DAC541-7B7A-43D3-8B79-37D633B846F1}">
                <asvg:svgBlip xmlns="" xmlns:asvg="http://schemas.microsoft.com/office/drawing/2016/SVG/main" r:embed="rId6"/>
              </a:ext>
            </a:extLst>
          </a:blip>
          <a:stretch>
            <a:fillRect/>
          </a:stretch>
        </p:blipFill>
        <p:spPr>
          <a:xfrm>
            <a:off x="10052648" y="4754591"/>
            <a:ext cx="411193" cy="411193"/>
          </a:xfrm>
          <a:prstGeom prst="rect">
            <a:avLst/>
          </a:prstGeom>
        </p:spPr>
      </p:pic>
      <p:pic>
        <p:nvPicPr>
          <p:cNvPr id="26" name="Graphic 22" descr="Tree With Roots with solid fill">
            <a:extLst>
              <a:ext uri="{FF2B5EF4-FFF2-40B4-BE49-F238E27FC236}">
                <a16:creationId xmlns:a16="http://schemas.microsoft.com/office/drawing/2014/main" id="{44112B86-6697-443C-8C71-3331648A0DB1}"/>
              </a:ext>
            </a:extLst>
          </p:cNvPr>
          <p:cNvPicPr>
            <a:picLocks noChangeAspect="1"/>
          </p:cNvPicPr>
          <p:nvPr/>
        </p:nvPicPr>
        <p:blipFill>
          <a:blip r:embed="rId5">
            <a:extLst>
              <a:ext uri="{96DAC541-7B7A-43D3-8B79-37D633B846F1}">
                <asvg:svgBlip xmlns="" xmlns:asvg="http://schemas.microsoft.com/office/drawing/2016/SVG/main" r:embed="rId6"/>
              </a:ext>
            </a:extLst>
          </a:blip>
          <a:stretch>
            <a:fillRect/>
          </a:stretch>
        </p:blipFill>
        <p:spPr>
          <a:xfrm>
            <a:off x="9851366" y="4251384"/>
            <a:ext cx="411193" cy="411193"/>
          </a:xfrm>
          <a:prstGeom prst="rect">
            <a:avLst/>
          </a:prstGeom>
        </p:spPr>
      </p:pic>
      <p:pic>
        <p:nvPicPr>
          <p:cNvPr id="27" name="Graphic 22" descr="Tree With Roots with solid fill">
            <a:extLst>
              <a:ext uri="{FF2B5EF4-FFF2-40B4-BE49-F238E27FC236}">
                <a16:creationId xmlns:a16="http://schemas.microsoft.com/office/drawing/2014/main" id="{DB910D46-9157-4807-90AB-369527D31214}"/>
              </a:ext>
            </a:extLst>
          </p:cNvPr>
          <p:cNvPicPr>
            <a:picLocks noChangeAspect="1"/>
          </p:cNvPicPr>
          <p:nvPr/>
        </p:nvPicPr>
        <p:blipFill>
          <a:blip r:embed="rId5">
            <a:extLst>
              <a:ext uri="{96DAC541-7B7A-43D3-8B79-37D633B846F1}">
                <asvg:svgBlip xmlns="" xmlns:asvg="http://schemas.microsoft.com/office/drawing/2016/SVG/main" r:embed="rId6"/>
              </a:ext>
            </a:extLst>
          </a:blip>
          <a:stretch>
            <a:fillRect/>
          </a:stretch>
        </p:blipFill>
        <p:spPr>
          <a:xfrm>
            <a:off x="11404119" y="5344063"/>
            <a:ext cx="411193" cy="411193"/>
          </a:xfrm>
          <a:prstGeom prst="rect">
            <a:avLst/>
          </a:prstGeom>
        </p:spPr>
      </p:pic>
      <p:pic>
        <p:nvPicPr>
          <p:cNvPr id="28" name="Graphic 22" descr="Tree With Roots with solid fill">
            <a:extLst>
              <a:ext uri="{FF2B5EF4-FFF2-40B4-BE49-F238E27FC236}">
                <a16:creationId xmlns:a16="http://schemas.microsoft.com/office/drawing/2014/main" id="{7315DDE5-113D-4359-BF2D-7E963DDE92D4}"/>
              </a:ext>
            </a:extLst>
          </p:cNvPr>
          <p:cNvPicPr>
            <a:picLocks noChangeAspect="1"/>
          </p:cNvPicPr>
          <p:nvPr/>
        </p:nvPicPr>
        <p:blipFill>
          <a:blip r:embed="rId5">
            <a:extLst>
              <a:ext uri="{96DAC541-7B7A-43D3-8B79-37D633B846F1}">
                <asvg:svgBlip xmlns="" xmlns:asvg="http://schemas.microsoft.com/office/drawing/2016/SVG/main" r:embed="rId6"/>
              </a:ext>
            </a:extLst>
          </a:blip>
          <a:stretch>
            <a:fillRect/>
          </a:stretch>
        </p:blipFill>
        <p:spPr>
          <a:xfrm>
            <a:off x="11648535" y="4984629"/>
            <a:ext cx="324929" cy="310552"/>
          </a:xfrm>
          <a:prstGeom prst="rect">
            <a:avLst/>
          </a:prstGeom>
        </p:spPr>
      </p:pic>
      <p:sp>
        <p:nvSpPr>
          <p:cNvPr id="2" name="TextBox 1">
            <a:extLst>
              <a:ext uri="{FF2B5EF4-FFF2-40B4-BE49-F238E27FC236}">
                <a16:creationId xmlns:a16="http://schemas.microsoft.com/office/drawing/2014/main" id="{2FABF76C-6F09-4437-BB41-45DA9F917802}"/>
              </a:ext>
            </a:extLst>
          </p:cNvPr>
          <p:cNvSpPr txBox="1"/>
          <p:nvPr/>
        </p:nvSpPr>
        <p:spPr>
          <a:xfrm>
            <a:off x="348330" y="486873"/>
            <a:ext cx="6020842" cy="6001643"/>
          </a:xfrm>
          <a:prstGeom prst="rect">
            <a:avLst/>
          </a:prstGeom>
          <a:noFill/>
          <a:ln w="12700">
            <a:solidFill>
              <a:schemeClr val="tx1"/>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GB" sz="3200" dirty="0">
                <a:latin typeface="Browallia New"/>
                <a:cs typeface="Calibri"/>
              </a:rPr>
              <a:t>We want The Sensory trail to be a multi-functional area that </a:t>
            </a:r>
            <a:r>
              <a:rPr lang="en-GB" sz="2400" dirty="0" smtClean="0">
                <a:latin typeface="Browallia New"/>
                <a:cs typeface="Calibri"/>
              </a:rPr>
              <a:t>benefits</a:t>
            </a:r>
            <a:r>
              <a:rPr lang="en-GB" sz="3200" dirty="0">
                <a:latin typeface="Browallia New"/>
                <a:cs typeface="Calibri"/>
              </a:rPr>
              <a:t> all of our school community </a:t>
            </a:r>
            <a:endParaRPr lang="en-US" dirty="0">
              <a:latin typeface="Browallia New"/>
            </a:endParaRPr>
          </a:p>
          <a:p>
            <a:pPr algn="ctr"/>
            <a:endParaRPr lang="en-GB" sz="3200" dirty="0">
              <a:latin typeface="Browallia New"/>
              <a:cs typeface="Calibri"/>
            </a:endParaRPr>
          </a:p>
          <a:p>
            <a:pPr algn="ctr"/>
            <a:r>
              <a:rPr lang="en-GB" sz="3200" dirty="0">
                <a:latin typeface="Browallia New"/>
                <a:cs typeface="Calibri"/>
              </a:rPr>
              <a:t>In order to that we will aim to provide different areas that provide different stimulus to reflect the different needs each of our young people require</a:t>
            </a:r>
          </a:p>
          <a:p>
            <a:pPr algn="ctr"/>
            <a:endParaRPr lang="en-GB" sz="3200" dirty="0">
              <a:latin typeface="Browallia New"/>
              <a:cs typeface="Calibri"/>
            </a:endParaRPr>
          </a:p>
          <a:p>
            <a:pPr algn="ctr"/>
            <a:endParaRPr lang="en-GB" sz="3200" dirty="0">
              <a:latin typeface="Browallia New"/>
              <a:cs typeface="Calibri"/>
            </a:endParaRPr>
          </a:p>
        </p:txBody>
      </p:sp>
    </p:spTree>
    <p:extLst>
      <p:ext uri="{BB962C8B-B14F-4D97-AF65-F5344CB8AC3E}">
        <p14:creationId xmlns:p14="http://schemas.microsoft.com/office/powerpoint/2010/main" val="304711347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Phase 2: Specific areas</a:t>
            </a:r>
          </a:p>
        </p:txBody>
      </p:sp>
      <p:sp>
        <p:nvSpPr>
          <p:cNvPr id="4" name="TextBox 3"/>
          <p:cNvSpPr txBox="1"/>
          <p:nvPr/>
        </p:nvSpPr>
        <p:spPr>
          <a:xfrm>
            <a:off x="837255" y="1340134"/>
            <a:ext cx="9313817" cy="1477328"/>
          </a:xfrm>
          <a:prstGeom prst="rect">
            <a:avLst/>
          </a:prstGeom>
          <a:noFill/>
        </p:spPr>
        <p:txBody>
          <a:bodyPr wrap="square" lIns="91440" tIns="45720" rIns="91440" bIns="45720" rtlCol="0" anchor="t">
            <a:spAutoFit/>
          </a:bodyPr>
          <a:lstStyle/>
          <a:p>
            <a:r>
              <a:rPr lang="en-GB"/>
              <a:t>We want to make the sensory trail as user friendly as possible. By creating areas based on our senses, we give the young people the opportunity to interact and explore nature. Having a truly interactive trail will draw the young people in. </a:t>
            </a:r>
            <a:endParaRPr lang="en-GB">
              <a:cs typeface="Calibri"/>
            </a:endParaRPr>
          </a:p>
          <a:p>
            <a:endParaRPr lang="en-GB">
              <a:cs typeface="Calibri"/>
            </a:endParaRPr>
          </a:p>
          <a:p>
            <a:endParaRPr lang="en-GB"/>
          </a:p>
        </p:txBody>
      </p:sp>
      <p:graphicFrame>
        <p:nvGraphicFramePr>
          <p:cNvPr id="5" name="Table 4"/>
          <p:cNvGraphicFramePr>
            <a:graphicFrameLocks noGrp="1"/>
          </p:cNvGraphicFramePr>
          <p:nvPr>
            <p:extLst>
              <p:ext uri="{D42A27DB-BD31-4B8C-83A1-F6EECF244321}">
                <p14:modId xmlns:p14="http://schemas.microsoft.com/office/powerpoint/2010/main" val="2065804870"/>
              </p:ext>
            </p:extLst>
          </p:nvPr>
        </p:nvGraphicFramePr>
        <p:xfrm>
          <a:off x="837255" y="2637154"/>
          <a:ext cx="9980026" cy="3413760"/>
        </p:xfrm>
        <a:graphic>
          <a:graphicData uri="http://schemas.openxmlformats.org/drawingml/2006/table">
            <a:tbl>
              <a:tblPr firstRow="1" bandRow="1">
                <a:tableStyleId>{93296810-A885-4BE3-A3E7-6D5BEEA58F35}</a:tableStyleId>
              </a:tblPr>
              <a:tblGrid>
                <a:gridCol w="1425718">
                  <a:extLst>
                    <a:ext uri="{9D8B030D-6E8A-4147-A177-3AD203B41FA5}">
                      <a16:colId xmlns:a16="http://schemas.microsoft.com/office/drawing/2014/main" val="4114890098"/>
                    </a:ext>
                  </a:extLst>
                </a:gridCol>
                <a:gridCol w="1425718">
                  <a:extLst>
                    <a:ext uri="{9D8B030D-6E8A-4147-A177-3AD203B41FA5}">
                      <a16:colId xmlns:a16="http://schemas.microsoft.com/office/drawing/2014/main" val="3309285135"/>
                    </a:ext>
                  </a:extLst>
                </a:gridCol>
                <a:gridCol w="1380934">
                  <a:extLst>
                    <a:ext uri="{9D8B030D-6E8A-4147-A177-3AD203B41FA5}">
                      <a16:colId xmlns:a16="http://schemas.microsoft.com/office/drawing/2014/main" val="2166162688"/>
                    </a:ext>
                  </a:extLst>
                </a:gridCol>
                <a:gridCol w="1371600">
                  <a:extLst>
                    <a:ext uri="{9D8B030D-6E8A-4147-A177-3AD203B41FA5}">
                      <a16:colId xmlns:a16="http://schemas.microsoft.com/office/drawing/2014/main" val="2383980328"/>
                    </a:ext>
                  </a:extLst>
                </a:gridCol>
                <a:gridCol w="1240972">
                  <a:extLst>
                    <a:ext uri="{9D8B030D-6E8A-4147-A177-3AD203B41FA5}">
                      <a16:colId xmlns:a16="http://schemas.microsoft.com/office/drawing/2014/main" val="1083133864"/>
                    </a:ext>
                  </a:extLst>
                </a:gridCol>
                <a:gridCol w="1384662">
                  <a:extLst>
                    <a:ext uri="{9D8B030D-6E8A-4147-A177-3AD203B41FA5}">
                      <a16:colId xmlns:a16="http://schemas.microsoft.com/office/drawing/2014/main" val="3209544281"/>
                    </a:ext>
                  </a:extLst>
                </a:gridCol>
                <a:gridCol w="1750422">
                  <a:extLst>
                    <a:ext uri="{9D8B030D-6E8A-4147-A177-3AD203B41FA5}">
                      <a16:colId xmlns:a16="http://schemas.microsoft.com/office/drawing/2014/main" val="48466092"/>
                    </a:ext>
                  </a:extLst>
                </a:gridCol>
              </a:tblGrid>
              <a:tr h="640080">
                <a:tc>
                  <a:txBody>
                    <a:bodyPr/>
                    <a:lstStyle/>
                    <a:p>
                      <a:pPr algn="ctr"/>
                      <a:r>
                        <a:rPr lang="en-GB"/>
                        <a:t>Sight</a:t>
                      </a:r>
                    </a:p>
                  </a:txBody>
                  <a:tcPr/>
                </a:tc>
                <a:tc>
                  <a:txBody>
                    <a:bodyPr/>
                    <a:lstStyle/>
                    <a:p>
                      <a:pPr algn="ctr"/>
                      <a:r>
                        <a:rPr lang="en-GB"/>
                        <a:t>Touch</a:t>
                      </a:r>
                    </a:p>
                  </a:txBody>
                  <a:tcPr/>
                </a:tc>
                <a:tc>
                  <a:txBody>
                    <a:bodyPr/>
                    <a:lstStyle/>
                    <a:p>
                      <a:pPr algn="ctr"/>
                      <a:r>
                        <a:rPr lang="en-GB"/>
                        <a:t>Sound</a:t>
                      </a:r>
                    </a:p>
                  </a:txBody>
                  <a:tcPr/>
                </a:tc>
                <a:tc>
                  <a:txBody>
                    <a:bodyPr/>
                    <a:lstStyle/>
                    <a:p>
                      <a:pPr algn="ctr"/>
                      <a:r>
                        <a:rPr lang="en-GB"/>
                        <a:t>Taste </a:t>
                      </a:r>
                    </a:p>
                  </a:txBody>
                  <a:tcPr/>
                </a:tc>
                <a:tc>
                  <a:txBody>
                    <a:bodyPr/>
                    <a:lstStyle/>
                    <a:p>
                      <a:pPr algn="ctr"/>
                      <a:r>
                        <a:rPr lang="en-GB"/>
                        <a:t>Smell</a:t>
                      </a: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800" b="1" i="0" kern="1200">
                          <a:solidFill>
                            <a:schemeClr val="lt1"/>
                          </a:solidFill>
                          <a:effectLst/>
                          <a:latin typeface="+mn-lt"/>
                          <a:ea typeface="+mn-ea"/>
                          <a:cs typeface="+mn-cs"/>
                        </a:rPr>
                        <a:t>Vestibular</a:t>
                      </a:r>
                    </a:p>
                    <a:p>
                      <a:pPr algn="ctr"/>
                      <a:endParaRPr lang="en-GB"/>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800" b="1" i="0" kern="1200">
                          <a:solidFill>
                            <a:schemeClr val="lt1"/>
                          </a:solidFill>
                          <a:effectLst/>
                          <a:latin typeface="+mn-lt"/>
                          <a:ea typeface="+mn-ea"/>
                          <a:cs typeface="+mn-cs"/>
                        </a:rPr>
                        <a:t>Proprioception</a:t>
                      </a:r>
                    </a:p>
                    <a:p>
                      <a:pPr algn="ctr"/>
                      <a:endParaRPr lang="en-GB"/>
                    </a:p>
                  </a:txBody>
                  <a:tcPr/>
                </a:tc>
                <a:extLst>
                  <a:ext uri="{0D108BD9-81ED-4DB2-BD59-A6C34878D82A}">
                    <a16:rowId xmlns:a16="http://schemas.microsoft.com/office/drawing/2014/main" val="79436313"/>
                  </a:ext>
                </a:extLst>
              </a:tr>
              <a:tr h="1091627">
                <a:tc>
                  <a:txBody>
                    <a:bodyPr/>
                    <a:lstStyle/>
                    <a:p>
                      <a:pPr algn="ctr"/>
                      <a:r>
                        <a:rPr lang="en-GB" sz="1600"/>
                        <a:t>Colourful</a:t>
                      </a:r>
                      <a:r>
                        <a:rPr lang="en-GB" sz="1600" baseline="0"/>
                        <a:t> planting, mirrors and equipment.</a:t>
                      </a:r>
                    </a:p>
                    <a:p>
                      <a:pPr algn="ctr"/>
                      <a:r>
                        <a:rPr lang="en-GB" sz="1600" baseline="0"/>
                        <a:t>Water. </a:t>
                      </a:r>
                      <a:endParaRPr lang="en-GB" sz="1600"/>
                    </a:p>
                  </a:txBody>
                  <a:tcPr/>
                </a:tc>
                <a:tc>
                  <a:txBody>
                    <a:bodyPr/>
                    <a:lstStyle/>
                    <a:p>
                      <a:pPr algn="ctr"/>
                      <a:r>
                        <a:rPr lang="en-GB" sz="1600"/>
                        <a:t>Planting which has different textures</a:t>
                      </a:r>
                      <a:r>
                        <a:rPr lang="en-GB" sz="1600" baseline="0"/>
                        <a:t>. Water.</a:t>
                      </a:r>
                      <a:endParaRPr lang="en-GB" sz="1600"/>
                    </a:p>
                  </a:txBody>
                  <a:tcPr/>
                </a:tc>
                <a:tc>
                  <a:txBody>
                    <a:bodyPr/>
                    <a:lstStyle/>
                    <a:p>
                      <a:pPr algn="ctr"/>
                      <a:r>
                        <a:rPr lang="en-GB" sz="1600"/>
                        <a:t>Water. </a:t>
                      </a:r>
                    </a:p>
                    <a:p>
                      <a:pPr algn="ctr"/>
                      <a:r>
                        <a:rPr lang="en-GB" sz="1600"/>
                        <a:t>Planting such as bamboo which softens playground noise.</a:t>
                      </a:r>
                      <a:r>
                        <a:rPr lang="en-GB" sz="1600" baseline="0"/>
                        <a:t> Sounds wonderful when the wind travels though. </a:t>
                      </a:r>
                      <a:endParaRPr lang="en-GB" sz="1600"/>
                    </a:p>
                  </a:txBody>
                  <a:tcPr/>
                </a:tc>
                <a:tc>
                  <a:txBody>
                    <a:bodyPr/>
                    <a:lstStyle/>
                    <a:p>
                      <a:pPr algn="ctr"/>
                      <a:r>
                        <a:rPr lang="en-GB" sz="1600"/>
                        <a:t>Not</a:t>
                      </a:r>
                      <a:r>
                        <a:rPr lang="en-GB" sz="1600" baseline="0"/>
                        <a:t> encouraging young people to put things in their mouths however planting safe plants  which could be used in food tech. </a:t>
                      </a:r>
                      <a:endParaRPr lang="en-GB" sz="1600"/>
                    </a:p>
                  </a:txBody>
                  <a:tcPr/>
                </a:tc>
                <a:tc>
                  <a:txBody>
                    <a:bodyPr/>
                    <a:lstStyle/>
                    <a:p>
                      <a:pPr algn="ctr"/>
                      <a:r>
                        <a:rPr lang="en-GB" sz="1600"/>
                        <a:t>Planting with</a:t>
                      </a:r>
                      <a:r>
                        <a:rPr lang="en-GB" sz="1600" baseline="0"/>
                        <a:t> plants which are robust and can be crushed under foot and wheels</a:t>
                      </a:r>
                      <a:endParaRPr lang="en-GB" sz="1600"/>
                    </a:p>
                  </a:txBody>
                  <a:tcPr/>
                </a:tc>
                <a:tc>
                  <a:txBody>
                    <a:bodyPr/>
                    <a:lstStyle/>
                    <a:p>
                      <a:pPr algn="ctr"/>
                      <a:r>
                        <a:rPr lang="en-GB" sz="1600"/>
                        <a:t>Playground,</a:t>
                      </a:r>
                      <a:r>
                        <a:rPr lang="en-GB" sz="1600" baseline="0"/>
                        <a:t> Swing and equipment</a:t>
                      </a:r>
                      <a:endParaRPr lang="en-GB" sz="1600"/>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600"/>
                        <a:t>Playground,</a:t>
                      </a:r>
                      <a:r>
                        <a:rPr lang="en-GB" sz="1600" baseline="0"/>
                        <a:t> Swing and equipment. </a:t>
                      </a:r>
                      <a:endParaRPr lang="en-GB" sz="1600"/>
                    </a:p>
                    <a:p>
                      <a:pPr algn="ctr"/>
                      <a:endParaRPr lang="en-GB" sz="1600"/>
                    </a:p>
                  </a:txBody>
                  <a:tcPr/>
                </a:tc>
                <a:extLst>
                  <a:ext uri="{0D108BD9-81ED-4DB2-BD59-A6C34878D82A}">
                    <a16:rowId xmlns:a16="http://schemas.microsoft.com/office/drawing/2014/main" val="1649581348"/>
                  </a:ext>
                </a:extLst>
              </a:tr>
            </a:tbl>
          </a:graphicData>
        </a:graphic>
      </p:graphicFrame>
    </p:spTree>
    <p:extLst>
      <p:ext uri="{BB962C8B-B14F-4D97-AF65-F5344CB8AC3E}">
        <p14:creationId xmlns:p14="http://schemas.microsoft.com/office/powerpoint/2010/main" val="48286478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a:stretch>
            <a:fillRect/>
          </a:stretch>
        </p:blipFill>
        <p:spPr>
          <a:xfrm>
            <a:off x="0" y="0"/>
            <a:ext cx="5476030" cy="4101737"/>
          </a:xfrm>
          <a:prstGeom prst="rect">
            <a:avLst/>
          </a:prstGeom>
        </p:spPr>
      </p:pic>
      <p:pic>
        <p:nvPicPr>
          <p:cNvPr id="5" name="Picture 4"/>
          <p:cNvPicPr>
            <a:picLocks noChangeAspect="1"/>
          </p:cNvPicPr>
          <p:nvPr/>
        </p:nvPicPr>
        <p:blipFill>
          <a:blip r:embed="rId3"/>
          <a:stretch>
            <a:fillRect/>
          </a:stretch>
        </p:blipFill>
        <p:spPr>
          <a:xfrm>
            <a:off x="7763003" y="416943"/>
            <a:ext cx="4500884" cy="6858000"/>
          </a:xfrm>
          <a:prstGeom prst="rect">
            <a:avLst/>
          </a:prstGeom>
        </p:spPr>
      </p:pic>
      <p:pic>
        <p:nvPicPr>
          <p:cNvPr id="6" name="Picture 5"/>
          <p:cNvPicPr>
            <a:picLocks noChangeAspect="1"/>
          </p:cNvPicPr>
          <p:nvPr/>
        </p:nvPicPr>
        <p:blipFill>
          <a:blip r:embed="rId4"/>
          <a:stretch>
            <a:fillRect/>
          </a:stretch>
        </p:blipFill>
        <p:spPr>
          <a:xfrm>
            <a:off x="4630919" y="0"/>
            <a:ext cx="3227342" cy="4308668"/>
          </a:xfrm>
          <a:prstGeom prst="rect">
            <a:avLst/>
          </a:prstGeom>
        </p:spPr>
      </p:pic>
      <p:pic>
        <p:nvPicPr>
          <p:cNvPr id="7" name="Picture 6"/>
          <p:cNvPicPr>
            <a:picLocks noChangeAspect="1"/>
          </p:cNvPicPr>
          <p:nvPr/>
        </p:nvPicPr>
        <p:blipFill>
          <a:blip r:embed="rId5"/>
          <a:stretch>
            <a:fillRect/>
          </a:stretch>
        </p:blipFill>
        <p:spPr>
          <a:xfrm>
            <a:off x="41041" y="3435457"/>
            <a:ext cx="4589878" cy="3437979"/>
          </a:xfrm>
          <a:prstGeom prst="rect">
            <a:avLst/>
          </a:prstGeom>
        </p:spPr>
      </p:pic>
      <p:pic>
        <p:nvPicPr>
          <p:cNvPr id="8" name="Picture 7"/>
          <p:cNvPicPr>
            <a:picLocks noChangeAspect="1"/>
          </p:cNvPicPr>
          <p:nvPr/>
        </p:nvPicPr>
        <p:blipFill>
          <a:blip r:embed="rId6"/>
          <a:stretch>
            <a:fillRect/>
          </a:stretch>
        </p:blipFill>
        <p:spPr>
          <a:xfrm>
            <a:off x="4491895" y="3709442"/>
            <a:ext cx="3505389" cy="5172817"/>
          </a:xfrm>
          <a:prstGeom prst="rect">
            <a:avLst/>
          </a:prstGeom>
        </p:spPr>
      </p:pic>
    </p:spTree>
    <p:extLst>
      <p:ext uri="{BB962C8B-B14F-4D97-AF65-F5344CB8AC3E}">
        <p14:creationId xmlns:p14="http://schemas.microsoft.com/office/powerpoint/2010/main" val="353295280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2677887" y="667702"/>
            <a:ext cx="6061164" cy="6061164"/>
          </a:xfrm>
          <a:prstGeom prst="rect">
            <a:avLst/>
          </a:prstGeom>
          <a:ln>
            <a:noFill/>
          </a:ln>
          <a:effectLst>
            <a:softEdge rad="112500"/>
          </a:effectLst>
        </p:spPr>
      </p:pic>
      <p:sp>
        <p:nvSpPr>
          <p:cNvPr id="2" name="TextBox 1"/>
          <p:cNvSpPr txBox="1"/>
          <p:nvPr/>
        </p:nvSpPr>
        <p:spPr>
          <a:xfrm>
            <a:off x="300564" y="823676"/>
            <a:ext cx="2193744" cy="4770537"/>
          </a:xfrm>
          <a:prstGeom prst="rect">
            <a:avLst/>
          </a:prstGeom>
          <a:noFill/>
          <a:ln w="12700">
            <a:solidFill>
              <a:schemeClr val="tx1"/>
            </a:solidFill>
          </a:ln>
        </p:spPr>
        <p:txBody>
          <a:bodyPr wrap="square" lIns="91440" tIns="45720" rIns="91440" bIns="45720" rtlCol="0" anchor="t">
            <a:spAutoFit/>
          </a:bodyPr>
          <a:lstStyle/>
          <a:p>
            <a:pPr algn="ctr"/>
            <a:r>
              <a:rPr lang="en-GB" sz="1600" b="1" dirty="0">
                <a:latin typeface="Browallia New"/>
                <a:cs typeface="Browallia New"/>
              </a:rPr>
              <a:t>Why:</a:t>
            </a:r>
            <a:endParaRPr lang="en-US" sz="1600" b="1" dirty="0">
              <a:latin typeface="Browallia New"/>
              <a:cs typeface="Calibri"/>
            </a:endParaRPr>
          </a:p>
          <a:p>
            <a:pPr marL="285750" indent="-285750" algn="ctr">
              <a:buFont typeface="Arial" panose="020B0604020202020204" pitchFamily="34" charset="0"/>
              <a:buChar char="•"/>
            </a:pPr>
            <a:r>
              <a:rPr lang="en-GB" sz="1600" b="1" dirty="0">
                <a:latin typeface="Browallia New"/>
                <a:cs typeface="Browallia New"/>
              </a:rPr>
              <a:t>Wonderful sensory experience for all. </a:t>
            </a:r>
          </a:p>
          <a:p>
            <a:pPr marL="285750" indent="-285750" algn="ctr">
              <a:buFont typeface="Arial" panose="020B0604020202020204" pitchFamily="34" charset="0"/>
              <a:buChar char="•"/>
            </a:pPr>
            <a:endParaRPr lang="en-GB" sz="1600" b="1" dirty="0">
              <a:latin typeface="Browallia New"/>
              <a:cs typeface="Browallia New"/>
            </a:endParaRPr>
          </a:p>
          <a:p>
            <a:pPr marL="285750" indent="-285750" algn="ctr">
              <a:buFont typeface="Arial" panose="020B0604020202020204" pitchFamily="34" charset="0"/>
              <a:buChar char="•"/>
            </a:pPr>
            <a:r>
              <a:rPr lang="en-GB" sz="1600" b="1" dirty="0">
                <a:latin typeface="Browallia New"/>
                <a:cs typeface="Browallia New"/>
              </a:rPr>
              <a:t>Great for Well-being! Young people can sit and watch/listen to the water and the different colours as they change on the marble. </a:t>
            </a:r>
          </a:p>
          <a:p>
            <a:pPr marL="285750" indent="-285750" algn="ctr">
              <a:buFont typeface="Arial" panose="020B0604020202020204" pitchFamily="34" charset="0"/>
              <a:buChar char="•"/>
            </a:pPr>
            <a:endParaRPr lang="en-GB" sz="1600" b="1" dirty="0">
              <a:latin typeface="Browallia New"/>
              <a:cs typeface="Browallia New"/>
            </a:endParaRPr>
          </a:p>
          <a:p>
            <a:pPr marL="285750" indent="-285750" algn="ctr">
              <a:buFont typeface="Arial" panose="020B0604020202020204" pitchFamily="34" charset="0"/>
              <a:buChar char="•"/>
            </a:pPr>
            <a:r>
              <a:rPr lang="en-GB" sz="1600" b="1" dirty="0">
                <a:latin typeface="Browallia New"/>
                <a:cs typeface="Browallia New"/>
              </a:rPr>
              <a:t>Fabulous for our wildlife.</a:t>
            </a:r>
          </a:p>
          <a:p>
            <a:endParaRPr lang="en-GB" sz="1600" dirty="0">
              <a:latin typeface="Browallia New"/>
            </a:endParaRPr>
          </a:p>
        </p:txBody>
      </p:sp>
      <p:sp>
        <p:nvSpPr>
          <p:cNvPr id="3" name="TextBox 2"/>
          <p:cNvSpPr txBox="1"/>
          <p:nvPr/>
        </p:nvSpPr>
        <p:spPr>
          <a:xfrm>
            <a:off x="8953772" y="2905941"/>
            <a:ext cx="3291840" cy="1754326"/>
          </a:xfrm>
          <a:prstGeom prst="rect">
            <a:avLst/>
          </a:prstGeom>
          <a:noFill/>
          <a:ln w="12700">
            <a:solidFill>
              <a:schemeClr val="tx1"/>
            </a:solidFill>
          </a:ln>
        </p:spPr>
        <p:txBody>
          <a:bodyPr wrap="square" lIns="91440" tIns="45720" rIns="91440" bIns="45720" rtlCol="0" anchor="t">
            <a:spAutoFit/>
          </a:bodyPr>
          <a:lstStyle/>
          <a:p>
            <a:pPr algn="ctr"/>
            <a:r>
              <a:rPr lang="en-GB" b="1" dirty="0"/>
              <a:t>Safety:</a:t>
            </a:r>
            <a:endParaRPr lang="en-US" b="1" dirty="0">
              <a:cs typeface="Calibri"/>
            </a:endParaRPr>
          </a:p>
          <a:p>
            <a:pPr marL="285750" indent="-285750" algn="ctr">
              <a:buFont typeface="Arial" panose="020B0604020202020204" pitchFamily="34" charset="0"/>
              <a:buChar char="•"/>
            </a:pPr>
            <a:r>
              <a:rPr lang="en-GB" b="1" dirty="0"/>
              <a:t>Water can be turned off.</a:t>
            </a:r>
            <a:endParaRPr lang="en-GB" b="1" dirty="0">
              <a:cs typeface="Calibri" panose="020F0502020204030204"/>
            </a:endParaRPr>
          </a:p>
          <a:p>
            <a:pPr marL="285750" indent="-285750" algn="ctr">
              <a:buFont typeface="Arial" panose="020B0604020202020204" pitchFamily="34" charset="0"/>
              <a:buChar char="•"/>
            </a:pPr>
            <a:r>
              <a:rPr lang="en-GB" b="1" dirty="0"/>
              <a:t>Water cascades and doesn’t pool.</a:t>
            </a:r>
            <a:endParaRPr lang="en-GB" b="1" dirty="0">
              <a:cs typeface="Calibri" panose="020F0502020204030204"/>
            </a:endParaRPr>
          </a:p>
          <a:p>
            <a:pPr marL="285750" indent="-285750" algn="ctr">
              <a:buFont typeface="Arial" panose="020B0604020202020204" pitchFamily="34" charset="0"/>
              <a:buChar char="•"/>
            </a:pPr>
            <a:r>
              <a:rPr lang="en-GB" b="1" dirty="0"/>
              <a:t>It is very heavy so can’t be pushed over. </a:t>
            </a:r>
            <a:endParaRPr lang="en-GB" b="1" dirty="0">
              <a:cs typeface="Calibri" panose="020F0502020204030204"/>
            </a:endParaRPr>
          </a:p>
        </p:txBody>
      </p:sp>
      <p:sp>
        <p:nvSpPr>
          <p:cNvPr id="5" name="TextBox 4"/>
          <p:cNvSpPr txBox="1"/>
          <p:nvPr/>
        </p:nvSpPr>
        <p:spPr>
          <a:xfrm>
            <a:off x="9248264" y="785745"/>
            <a:ext cx="2351314" cy="1785104"/>
          </a:xfrm>
          <a:prstGeom prst="rect">
            <a:avLst/>
          </a:prstGeom>
          <a:noFill/>
          <a:ln w="12700">
            <a:solidFill>
              <a:schemeClr val="tx1"/>
            </a:solidFill>
          </a:ln>
        </p:spPr>
        <p:txBody>
          <a:bodyPr wrap="square" lIns="91440" tIns="45720" rIns="91440" bIns="45720" rtlCol="0" anchor="t">
            <a:spAutoFit/>
          </a:bodyPr>
          <a:lstStyle/>
          <a:p>
            <a:pPr algn="ctr"/>
            <a:r>
              <a:rPr lang="en-GB" b="1" dirty="0">
                <a:latin typeface="Browallia New"/>
                <a:cs typeface="Browallia New"/>
              </a:rPr>
              <a:t>When asked the staff and children all said they would love to see a water feature</a:t>
            </a:r>
            <a:r>
              <a:rPr lang="en-GB" sz="2000" dirty="0">
                <a:latin typeface="Browallia New"/>
                <a:cs typeface="Browallia New"/>
              </a:rPr>
              <a:t>.</a:t>
            </a:r>
            <a:r>
              <a:rPr lang="en-GB" dirty="0"/>
              <a:t> </a:t>
            </a:r>
          </a:p>
        </p:txBody>
      </p:sp>
    </p:spTree>
    <p:extLst>
      <p:ext uri="{BB962C8B-B14F-4D97-AF65-F5344CB8AC3E}">
        <p14:creationId xmlns:p14="http://schemas.microsoft.com/office/powerpoint/2010/main" val="287381728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4101737" y="1569040"/>
            <a:ext cx="4245021" cy="4245021"/>
          </a:xfrm>
          <a:prstGeom prst="rect">
            <a:avLst/>
          </a:prstGeom>
          <a:ln>
            <a:noFill/>
          </a:ln>
          <a:effectLst>
            <a:softEdge rad="112500"/>
          </a:effectLst>
        </p:spPr>
      </p:pic>
      <p:pic>
        <p:nvPicPr>
          <p:cNvPr id="6" name="Picture 5"/>
          <p:cNvPicPr>
            <a:picLocks noChangeAspect="1"/>
          </p:cNvPicPr>
          <p:nvPr/>
        </p:nvPicPr>
        <p:blipFill>
          <a:blip r:embed="rId3"/>
          <a:stretch>
            <a:fillRect/>
          </a:stretch>
        </p:blipFill>
        <p:spPr>
          <a:xfrm>
            <a:off x="8346758" y="3002076"/>
            <a:ext cx="3845242" cy="3845242"/>
          </a:xfrm>
          <a:prstGeom prst="rect">
            <a:avLst/>
          </a:prstGeom>
          <a:ln>
            <a:noFill/>
          </a:ln>
          <a:effectLst>
            <a:softEdge rad="112500"/>
          </a:effectLst>
        </p:spPr>
      </p:pic>
      <p:pic>
        <p:nvPicPr>
          <p:cNvPr id="7" name="Picture 6"/>
          <p:cNvPicPr>
            <a:picLocks noChangeAspect="1"/>
          </p:cNvPicPr>
          <p:nvPr/>
        </p:nvPicPr>
        <p:blipFill>
          <a:blip r:embed="rId4"/>
          <a:stretch>
            <a:fillRect/>
          </a:stretch>
        </p:blipFill>
        <p:spPr>
          <a:xfrm>
            <a:off x="8334103" y="-677224"/>
            <a:ext cx="3854632" cy="3775166"/>
          </a:xfrm>
          <a:prstGeom prst="rect">
            <a:avLst/>
          </a:prstGeom>
          <a:ln>
            <a:noFill/>
          </a:ln>
          <a:effectLst>
            <a:softEdge rad="112500"/>
          </a:effectLst>
        </p:spPr>
      </p:pic>
      <p:pic>
        <p:nvPicPr>
          <p:cNvPr id="8" name="Picture 7"/>
          <p:cNvPicPr>
            <a:picLocks noChangeAspect="1"/>
          </p:cNvPicPr>
          <p:nvPr/>
        </p:nvPicPr>
        <p:blipFill>
          <a:blip r:embed="rId5"/>
          <a:stretch>
            <a:fillRect/>
          </a:stretch>
        </p:blipFill>
        <p:spPr>
          <a:xfrm>
            <a:off x="4492126" y="4170793"/>
            <a:ext cx="1704975" cy="2676525"/>
          </a:xfrm>
          <a:prstGeom prst="rect">
            <a:avLst/>
          </a:prstGeom>
          <a:ln>
            <a:noFill/>
          </a:ln>
          <a:effectLst>
            <a:softEdge rad="112500"/>
          </a:effectLst>
        </p:spPr>
      </p:pic>
      <p:pic>
        <p:nvPicPr>
          <p:cNvPr id="9" name="Picture 8"/>
          <p:cNvPicPr>
            <a:picLocks noChangeAspect="1"/>
          </p:cNvPicPr>
          <p:nvPr/>
        </p:nvPicPr>
        <p:blipFill>
          <a:blip r:embed="rId6"/>
          <a:stretch>
            <a:fillRect/>
          </a:stretch>
        </p:blipFill>
        <p:spPr>
          <a:xfrm>
            <a:off x="6048444" y="5306106"/>
            <a:ext cx="2363629" cy="1600200"/>
          </a:xfrm>
          <a:prstGeom prst="rect">
            <a:avLst/>
          </a:prstGeom>
          <a:ln>
            <a:noFill/>
          </a:ln>
          <a:effectLst>
            <a:softEdge rad="112500"/>
          </a:effectLst>
        </p:spPr>
      </p:pic>
      <p:pic>
        <p:nvPicPr>
          <p:cNvPr id="10" name="Picture 9"/>
          <p:cNvPicPr>
            <a:picLocks noChangeAspect="1"/>
          </p:cNvPicPr>
          <p:nvPr/>
        </p:nvPicPr>
        <p:blipFill>
          <a:blip r:embed="rId7"/>
          <a:stretch>
            <a:fillRect/>
          </a:stretch>
        </p:blipFill>
        <p:spPr>
          <a:xfrm>
            <a:off x="0" y="-677224"/>
            <a:ext cx="4232366" cy="3170189"/>
          </a:xfrm>
          <a:prstGeom prst="rect">
            <a:avLst/>
          </a:prstGeom>
          <a:ln>
            <a:noFill/>
          </a:ln>
          <a:effectLst>
            <a:softEdge rad="112500"/>
          </a:effectLst>
        </p:spPr>
      </p:pic>
      <p:pic>
        <p:nvPicPr>
          <p:cNvPr id="5" name="Picture 4"/>
          <p:cNvPicPr>
            <a:picLocks noChangeAspect="1"/>
          </p:cNvPicPr>
          <p:nvPr/>
        </p:nvPicPr>
        <p:blipFill>
          <a:blip r:embed="rId8"/>
          <a:stretch>
            <a:fillRect/>
          </a:stretch>
        </p:blipFill>
        <p:spPr>
          <a:xfrm>
            <a:off x="0" y="2365874"/>
            <a:ext cx="4492126" cy="4492126"/>
          </a:xfrm>
          <a:prstGeom prst="rect">
            <a:avLst/>
          </a:prstGeom>
          <a:ln>
            <a:noFill/>
          </a:ln>
          <a:effectLst>
            <a:softEdge rad="112500"/>
          </a:effectLst>
        </p:spPr>
      </p:pic>
      <p:pic>
        <p:nvPicPr>
          <p:cNvPr id="11" name="Picture 10"/>
          <p:cNvPicPr>
            <a:picLocks noChangeAspect="1"/>
          </p:cNvPicPr>
          <p:nvPr/>
        </p:nvPicPr>
        <p:blipFill>
          <a:blip r:embed="rId9"/>
          <a:stretch>
            <a:fillRect/>
          </a:stretch>
        </p:blipFill>
        <p:spPr>
          <a:xfrm>
            <a:off x="4167052" y="-501797"/>
            <a:ext cx="4245021" cy="2572634"/>
          </a:xfrm>
          <a:prstGeom prst="rect">
            <a:avLst/>
          </a:prstGeom>
          <a:ln>
            <a:noFill/>
          </a:ln>
          <a:effectLst>
            <a:softEdge rad="112500"/>
          </a:effectLst>
        </p:spPr>
      </p:pic>
      <p:pic>
        <p:nvPicPr>
          <p:cNvPr id="2" name="Picture 2" descr="A picture containing text, outdoor, plant, sale&#10;&#10;Description automatically generated">
            <a:extLst>
              <a:ext uri="{FF2B5EF4-FFF2-40B4-BE49-F238E27FC236}">
                <a16:creationId xmlns:a16="http://schemas.microsoft.com/office/drawing/2014/main" id="{25C3AA46-37C5-481D-A1C3-FD29417CEE4A}"/>
              </a:ext>
            </a:extLst>
          </p:cNvPr>
          <p:cNvPicPr>
            <a:picLocks noChangeAspect="1"/>
          </p:cNvPicPr>
          <p:nvPr/>
        </p:nvPicPr>
        <p:blipFill>
          <a:blip r:embed="rId10"/>
          <a:stretch>
            <a:fillRect/>
          </a:stretch>
        </p:blipFill>
        <p:spPr>
          <a:xfrm>
            <a:off x="2222740" y="4390448"/>
            <a:ext cx="1664899" cy="2217782"/>
          </a:xfrm>
          <a:prstGeom prst="rect">
            <a:avLst/>
          </a:prstGeom>
        </p:spPr>
      </p:pic>
    </p:spTree>
    <p:extLst>
      <p:ext uri="{BB962C8B-B14F-4D97-AF65-F5344CB8AC3E}">
        <p14:creationId xmlns:p14="http://schemas.microsoft.com/office/powerpoint/2010/main" val="19372506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Graphical user interface&#10;&#10;Description automatically generated">
            <a:extLst>
              <a:ext uri="{FF2B5EF4-FFF2-40B4-BE49-F238E27FC236}">
                <a16:creationId xmlns:a16="http://schemas.microsoft.com/office/drawing/2014/main" id="{38CD8BB6-5516-46DE-A8AA-FC4747995BB1}"/>
              </a:ext>
            </a:extLst>
          </p:cNvPr>
          <p:cNvPicPr>
            <a:picLocks noChangeAspect="1"/>
          </p:cNvPicPr>
          <p:nvPr/>
        </p:nvPicPr>
        <p:blipFill rotWithShape="1">
          <a:blip r:embed="rId2"/>
          <a:srcRect l="40312" t="14120" r="38492" b="44213"/>
          <a:stretch/>
        </p:blipFill>
        <p:spPr>
          <a:xfrm>
            <a:off x="6837873" y="443740"/>
            <a:ext cx="5163926" cy="5695076"/>
          </a:xfrm>
          <a:prstGeom prst="rect">
            <a:avLst/>
          </a:prstGeom>
        </p:spPr>
      </p:pic>
      <p:pic>
        <p:nvPicPr>
          <p:cNvPr id="5" name="Picture 5" descr="A picture containing building, plant&#10;&#10;Description automatically generated">
            <a:extLst>
              <a:ext uri="{FF2B5EF4-FFF2-40B4-BE49-F238E27FC236}">
                <a16:creationId xmlns:a16="http://schemas.microsoft.com/office/drawing/2014/main" id="{9BCAF70A-9987-4DA3-8091-106D9B8E8C68}"/>
              </a:ext>
            </a:extLst>
          </p:cNvPr>
          <p:cNvPicPr>
            <a:picLocks noChangeAspect="1"/>
          </p:cNvPicPr>
          <p:nvPr/>
        </p:nvPicPr>
        <p:blipFill>
          <a:blip r:embed="rId3"/>
          <a:stretch>
            <a:fillRect/>
          </a:stretch>
        </p:blipFill>
        <p:spPr>
          <a:xfrm>
            <a:off x="372464" y="443991"/>
            <a:ext cx="3007563" cy="2001867"/>
          </a:xfrm>
          <a:prstGeom prst="rect">
            <a:avLst/>
          </a:prstGeom>
        </p:spPr>
      </p:pic>
      <p:pic>
        <p:nvPicPr>
          <p:cNvPr id="6" name="Picture 6" descr="A picture containing text, tree, outdoor&#10;&#10;Description automatically generated">
            <a:extLst>
              <a:ext uri="{FF2B5EF4-FFF2-40B4-BE49-F238E27FC236}">
                <a16:creationId xmlns:a16="http://schemas.microsoft.com/office/drawing/2014/main" id="{0205DB7E-BF33-4FA3-8CA7-C91C7CF50B97}"/>
              </a:ext>
            </a:extLst>
          </p:cNvPr>
          <p:cNvPicPr>
            <a:picLocks noChangeAspect="1"/>
          </p:cNvPicPr>
          <p:nvPr/>
        </p:nvPicPr>
        <p:blipFill>
          <a:blip r:embed="rId4"/>
          <a:stretch>
            <a:fillRect/>
          </a:stretch>
        </p:blipFill>
        <p:spPr>
          <a:xfrm>
            <a:off x="409306" y="2946910"/>
            <a:ext cx="2905125" cy="2919502"/>
          </a:xfrm>
          <a:prstGeom prst="rect">
            <a:avLst/>
          </a:prstGeom>
        </p:spPr>
      </p:pic>
      <p:pic>
        <p:nvPicPr>
          <p:cNvPr id="7" name="Picture 7" descr="A picture containing outdoor, plant&#10;&#10;Description automatically generated">
            <a:extLst>
              <a:ext uri="{FF2B5EF4-FFF2-40B4-BE49-F238E27FC236}">
                <a16:creationId xmlns:a16="http://schemas.microsoft.com/office/drawing/2014/main" id="{68D2C8AD-F706-4DAA-AF35-031018488197}"/>
              </a:ext>
            </a:extLst>
          </p:cNvPr>
          <p:cNvPicPr>
            <a:picLocks noChangeAspect="1"/>
          </p:cNvPicPr>
          <p:nvPr/>
        </p:nvPicPr>
        <p:blipFill>
          <a:blip r:embed="rId5"/>
          <a:stretch>
            <a:fillRect/>
          </a:stretch>
        </p:blipFill>
        <p:spPr>
          <a:xfrm>
            <a:off x="3601080" y="2903778"/>
            <a:ext cx="2991389" cy="3005766"/>
          </a:xfrm>
          <a:prstGeom prst="rect">
            <a:avLst/>
          </a:prstGeom>
        </p:spPr>
      </p:pic>
      <p:sp>
        <p:nvSpPr>
          <p:cNvPr id="8" name="Oval 7">
            <a:extLst>
              <a:ext uri="{FF2B5EF4-FFF2-40B4-BE49-F238E27FC236}">
                <a16:creationId xmlns:a16="http://schemas.microsoft.com/office/drawing/2014/main" id="{EF85400C-40EC-49B4-9AED-21E970EC9875}"/>
              </a:ext>
            </a:extLst>
          </p:cNvPr>
          <p:cNvSpPr/>
          <p:nvPr/>
        </p:nvSpPr>
        <p:spPr>
          <a:xfrm>
            <a:off x="6759336" y="627394"/>
            <a:ext cx="1768413" cy="2587922"/>
          </a:xfrm>
          <a:prstGeom prst="ellipse">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Picture 9" descr="A picture containing ground, bench, outdoor, wooden&#10;&#10;Description automatically generated">
            <a:extLst>
              <a:ext uri="{FF2B5EF4-FFF2-40B4-BE49-F238E27FC236}">
                <a16:creationId xmlns:a16="http://schemas.microsoft.com/office/drawing/2014/main" id="{E115BB53-EA5B-4BE0-A044-23145617A626}"/>
              </a:ext>
            </a:extLst>
          </p:cNvPr>
          <p:cNvPicPr>
            <a:picLocks noChangeAspect="1"/>
          </p:cNvPicPr>
          <p:nvPr/>
        </p:nvPicPr>
        <p:blipFill>
          <a:blip r:embed="rId6"/>
          <a:stretch>
            <a:fillRect/>
          </a:stretch>
        </p:blipFill>
        <p:spPr>
          <a:xfrm>
            <a:off x="3529013" y="450191"/>
            <a:ext cx="2948616" cy="2190750"/>
          </a:xfrm>
          <a:prstGeom prst="rect">
            <a:avLst/>
          </a:prstGeom>
        </p:spPr>
      </p:pic>
      <p:sp>
        <p:nvSpPr>
          <p:cNvPr id="2" name="TextBox 1">
            <a:extLst>
              <a:ext uri="{FF2B5EF4-FFF2-40B4-BE49-F238E27FC236}">
                <a16:creationId xmlns:a16="http://schemas.microsoft.com/office/drawing/2014/main" id="{724250C1-F438-4A5F-A601-5C7D395835A1}"/>
              </a:ext>
            </a:extLst>
          </p:cNvPr>
          <p:cNvSpPr txBox="1"/>
          <p:nvPr/>
        </p:nvSpPr>
        <p:spPr>
          <a:xfrm>
            <a:off x="2365332" y="6081386"/>
            <a:ext cx="2743199" cy="707886"/>
          </a:xfrm>
          <a:prstGeom prst="rect">
            <a:avLst/>
          </a:prstGeom>
          <a:noFill/>
          <a:ln w="12700">
            <a:solidFill>
              <a:schemeClr val="tx1"/>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GB" sz="2000" b="1" dirty="0">
                <a:latin typeface="Browallia New"/>
                <a:cs typeface="Browallia New"/>
              </a:rPr>
              <a:t>Reading Garden Area</a:t>
            </a:r>
          </a:p>
        </p:txBody>
      </p:sp>
    </p:spTree>
    <p:extLst>
      <p:ext uri="{BB962C8B-B14F-4D97-AF65-F5344CB8AC3E}">
        <p14:creationId xmlns:p14="http://schemas.microsoft.com/office/powerpoint/2010/main" val="270608385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Graphical user interface&#10;&#10;Description automatically generated">
            <a:extLst>
              <a:ext uri="{FF2B5EF4-FFF2-40B4-BE49-F238E27FC236}">
                <a16:creationId xmlns:a16="http://schemas.microsoft.com/office/drawing/2014/main" id="{80626E21-415F-48B4-93A8-D1800F896C28}"/>
              </a:ext>
            </a:extLst>
          </p:cNvPr>
          <p:cNvPicPr>
            <a:picLocks noChangeAspect="1"/>
          </p:cNvPicPr>
          <p:nvPr/>
        </p:nvPicPr>
        <p:blipFill rotWithShape="1">
          <a:blip r:embed="rId2"/>
          <a:srcRect l="40312" t="14120" r="38492" b="44213"/>
          <a:stretch/>
        </p:blipFill>
        <p:spPr>
          <a:xfrm>
            <a:off x="6794740" y="486873"/>
            <a:ext cx="5163926" cy="5695076"/>
          </a:xfrm>
          <a:prstGeom prst="rect">
            <a:avLst/>
          </a:prstGeom>
        </p:spPr>
      </p:pic>
      <p:sp>
        <p:nvSpPr>
          <p:cNvPr id="4" name="Oval 3">
            <a:extLst>
              <a:ext uri="{FF2B5EF4-FFF2-40B4-BE49-F238E27FC236}">
                <a16:creationId xmlns:a16="http://schemas.microsoft.com/office/drawing/2014/main" id="{95A7725B-C0CF-4834-AE4F-179A98CF595D}"/>
              </a:ext>
            </a:extLst>
          </p:cNvPr>
          <p:cNvSpPr/>
          <p:nvPr/>
        </p:nvSpPr>
        <p:spPr>
          <a:xfrm>
            <a:off x="9003102" y="1059611"/>
            <a:ext cx="1265207" cy="1063924"/>
          </a:xfrm>
          <a:prstGeom prst="ellipse">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C8603B13-EEA7-459E-B679-B35164D5A323}"/>
              </a:ext>
            </a:extLst>
          </p:cNvPr>
          <p:cNvPicPr>
            <a:picLocks noChangeAspect="1"/>
          </p:cNvPicPr>
          <p:nvPr/>
        </p:nvPicPr>
        <p:blipFill>
          <a:blip r:embed="rId3"/>
          <a:stretch>
            <a:fillRect/>
          </a:stretch>
        </p:blipFill>
        <p:spPr>
          <a:xfrm>
            <a:off x="302254" y="2963132"/>
            <a:ext cx="2380561" cy="2380561"/>
          </a:xfrm>
          <a:prstGeom prst="rect">
            <a:avLst/>
          </a:prstGeom>
          <a:ln>
            <a:noFill/>
          </a:ln>
          <a:effectLst>
            <a:softEdge rad="112500"/>
          </a:effectLst>
        </p:spPr>
      </p:pic>
      <p:pic>
        <p:nvPicPr>
          <p:cNvPr id="7" name="Picture 7">
            <a:extLst>
              <a:ext uri="{FF2B5EF4-FFF2-40B4-BE49-F238E27FC236}">
                <a16:creationId xmlns:a16="http://schemas.microsoft.com/office/drawing/2014/main" id="{F47FEA2D-07A4-4106-83B7-91EE49A08478}"/>
              </a:ext>
            </a:extLst>
          </p:cNvPr>
          <p:cNvPicPr>
            <a:picLocks noChangeAspect="1"/>
          </p:cNvPicPr>
          <p:nvPr/>
        </p:nvPicPr>
        <p:blipFill>
          <a:blip r:embed="rId4"/>
          <a:stretch>
            <a:fillRect/>
          </a:stretch>
        </p:blipFill>
        <p:spPr>
          <a:xfrm>
            <a:off x="302254" y="443416"/>
            <a:ext cx="2143125" cy="2143125"/>
          </a:xfrm>
          <a:prstGeom prst="rect">
            <a:avLst/>
          </a:prstGeom>
        </p:spPr>
      </p:pic>
      <p:pic>
        <p:nvPicPr>
          <p:cNvPr id="8" name="Picture 8">
            <a:extLst>
              <a:ext uri="{FF2B5EF4-FFF2-40B4-BE49-F238E27FC236}">
                <a16:creationId xmlns:a16="http://schemas.microsoft.com/office/drawing/2014/main" id="{71A71D9C-B08D-4E1B-9500-1D69710D7FBF}"/>
              </a:ext>
            </a:extLst>
          </p:cNvPr>
          <p:cNvPicPr>
            <a:picLocks noChangeAspect="1"/>
          </p:cNvPicPr>
          <p:nvPr/>
        </p:nvPicPr>
        <p:blipFill>
          <a:blip r:embed="rId5"/>
          <a:stretch>
            <a:fillRect/>
          </a:stretch>
        </p:blipFill>
        <p:spPr>
          <a:xfrm>
            <a:off x="2830597" y="486873"/>
            <a:ext cx="3303916" cy="1990976"/>
          </a:xfrm>
          <a:prstGeom prst="rect">
            <a:avLst/>
          </a:prstGeom>
        </p:spPr>
      </p:pic>
      <p:pic>
        <p:nvPicPr>
          <p:cNvPr id="9" name="Picture 9">
            <a:extLst>
              <a:ext uri="{FF2B5EF4-FFF2-40B4-BE49-F238E27FC236}">
                <a16:creationId xmlns:a16="http://schemas.microsoft.com/office/drawing/2014/main" id="{E32C3F30-2157-4E86-892B-CA75A54B2D93}"/>
              </a:ext>
            </a:extLst>
          </p:cNvPr>
          <p:cNvPicPr>
            <a:picLocks noChangeAspect="1"/>
          </p:cNvPicPr>
          <p:nvPr/>
        </p:nvPicPr>
        <p:blipFill rotWithShape="1">
          <a:blip r:embed="rId6"/>
          <a:srcRect t="32667" r="-671" b="24000"/>
          <a:stretch/>
        </p:blipFill>
        <p:spPr>
          <a:xfrm>
            <a:off x="3221478" y="3545295"/>
            <a:ext cx="2804491" cy="1216236"/>
          </a:xfrm>
          <a:prstGeom prst="rect">
            <a:avLst/>
          </a:prstGeom>
        </p:spPr>
      </p:pic>
      <p:sp>
        <p:nvSpPr>
          <p:cNvPr id="2" name="TextBox 1">
            <a:extLst>
              <a:ext uri="{FF2B5EF4-FFF2-40B4-BE49-F238E27FC236}">
                <a16:creationId xmlns:a16="http://schemas.microsoft.com/office/drawing/2014/main" id="{F5D48EE6-8290-4ACF-B62B-10AD8B8EDF69}"/>
              </a:ext>
            </a:extLst>
          </p:cNvPr>
          <p:cNvSpPr txBox="1"/>
          <p:nvPr/>
        </p:nvSpPr>
        <p:spPr>
          <a:xfrm>
            <a:off x="1849879" y="5720284"/>
            <a:ext cx="2743199" cy="461665"/>
          </a:xfrm>
          <a:prstGeom prst="rect">
            <a:avLst/>
          </a:prstGeom>
          <a:noFill/>
          <a:ln w="12700">
            <a:solidFill>
              <a:schemeClr val="tx1"/>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GB" sz="2400" b="1" dirty="0">
                <a:latin typeface="Browallia New"/>
                <a:cs typeface="Browallia New"/>
              </a:rPr>
              <a:t>Water Feature</a:t>
            </a:r>
          </a:p>
        </p:txBody>
      </p:sp>
    </p:spTree>
    <p:extLst>
      <p:ext uri="{BB962C8B-B14F-4D97-AF65-F5344CB8AC3E}">
        <p14:creationId xmlns:p14="http://schemas.microsoft.com/office/powerpoint/2010/main" val="223167456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42A5316D-ED2F-4F89-B4B4-8D9240B1A348}"/>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2013557" cy="6858000"/>
          </a:xfrm>
          <a:prstGeom prst="rect">
            <a:avLst/>
          </a:prstGeom>
          <a:solidFill>
            <a:srgbClr val="5D3F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7" name="Picture 6"/>
          <p:cNvPicPr>
            <a:picLocks noChangeAspect="1"/>
          </p:cNvPicPr>
          <p:nvPr/>
        </p:nvPicPr>
        <p:blipFill>
          <a:blip r:embed="rId2"/>
          <a:stretch>
            <a:fillRect/>
          </a:stretch>
        </p:blipFill>
        <p:spPr>
          <a:xfrm>
            <a:off x="3990975" y="173038"/>
            <a:ext cx="4337050" cy="4337050"/>
          </a:xfrm>
          <a:prstGeom prst="rect">
            <a:avLst/>
          </a:prstGeom>
        </p:spPr>
      </p:pic>
      <p:pic>
        <p:nvPicPr>
          <p:cNvPr id="5" name="Picture 4"/>
          <p:cNvPicPr>
            <a:picLocks noChangeAspect="1"/>
          </p:cNvPicPr>
          <p:nvPr/>
        </p:nvPicPr>
        <p:blipFill>
          <a:blip r:embed="rId3"/>
          <a:stretch>
            <a:fillRect/>
          </a:stretch>
        </p:blipFill>
        <p:spPr>
          <a:xfrm>
            <a:off x="8532138" y="1176707"/>
            <a:ext cx="2925763" cy="2657475"/>
          </a:xfrm>
          <a:prstGeom prst="rect">
            <a:avLst/>
          </a:prstGeom>
        </p:spPr>
      </p:pic>
      <p:sp>
        <p:nvSpPr>
          <p:cNvPr id="2" name="Title 1"/>
          <p:cNvSpPr>
            <a:spLocks noGrp="1"/>
          </p:cNvSpPr>
          <p:nvPr>
            <p:ph type="title"/>
          </p:nvPr>
        </p:nvSpPr>
        <p:spPr>
          <a:xfrm>
            <a:off x="838200" y="2057400"/>
            <a:ext cx="2743200" cy="2743200"/>
          </a:xfrm>
          <a:prstGeom prst="ellipse">
            <a:avLst/>
          </a:prstGeom>
          <a:solidFill>
            <a:srgbClr val="262626"/>
          </a:solidFill>
          <a:ln w="174625" cmpd="thinThick">
            <a:solidFill>
              <a:srgbClr val="262626"/>
            </a:solidFill>
          </a:ln>
        </p:spPr>
        <p:txBody>
          <a:bodyPr anchor="ctr">
            <a:normAutofit/>
          </a:bodyPr>
          <a:lstStyle/>
          <a:p>
            <a:pPr algn="ctr"/>
            <a:r>
              <a:rPr lang="en-GB" sz="2600" b="1">
                <a:solidFill>
                  <a:srgbClr val="FFFFFF"/>
                </a:solidFill>
              </a:rPr>
              <a:t>Memory Tree </a:t>
            </a:r>
          </a:p>
        </p:txBody>
      </p:sp>
      <p:sp>
        <p:nvSpPr>
          <p:cNvPr id="3" name="TextBox 2">
            <a:extLst>
              <a:ext uri="{FF2B5EF4-FFF2-40B4-BE49-F238E27FC236}">
                <a16:creationId xmlns:a16="http://schemas.microsoft.com/office/drawing/2014/main" id="{147861E2-1036-456A-993D-00BA934F6073}"/>
              </a:ext>
            </a:extLst>
          </p:cNvPr>
          <p:cNvSpPr txBox="1"/>
          <p:nvPr/>
        </p:nvSpPr>
        <p:spPr>
          <a:xfrm>
            <a:off x="4057650" y="4924425"/>
            <a:ext cx="7315200" cy="923330"/>
          </a:xfrm>
          <a:prstGeom prst="rect">
            <a:avLst/>
          </a:prstGeom>
          <a:noFill/>
          <a:ln w="12700">
            <a:solidFill>
              <a:schemeClr val="tx1"/>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GB" dirty="0">
                <a:cs typeface="Calibri"/>
              </a:rPr>
              <a:t>The Memory Tree is a really important part of our Project. We want to have a quieter area for the young </a:t>
            </a:r>
            <a:r>
              <a:rPr lang="en-GB" dirty="0" err="1" smtClean="0">
                <a:cs typeface="Calibri"/>
              </a:rPr>
              <a:t>people,staff</a:t>
            </a:r>
            <a:r>
              <a:rPr lang="en-GB" dirty="0">
                <a:cs typeface="Calibri"/>
              </a:rPr>
              <a:t> and parents to remember the friends and colleagues we have lost</a:t>
            </a:r>
            <a:endParaRPr lang="en-US" dirty="0"/>
          </a:p>
        </p:txBody>
      </p:sp>
    </p:spTree>
    <p:extLst>
      <p:ext uri="{BB962C8B-B14F-4D97-AF65-F5344CB8AC3E}">
        <p14:creationId xmlns:p14="http://schemas.microsoft.com/office/powerpoint/2010/main" val="293774668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675550-CDA7-4535-9E7D-C16611FCFF18}"/>
              </a:ext>
            </a:extLst>
          </p:cNvPr>
          <p:cNvSpPr>
            <a:spLocks noGrp="1"/>
          </p:cNvSpPr>
          <p:nvPr>
            <p:ph type="title"/>
          </p:nvPr>
        </p:nvSpPr>
        <p:spPr>
          <a:xfrm>
            <a:off x="1222931" y="623770"/>
            <a:ext cx="3932237" cy="1600200"/>
          </a:xfrm>
        </p:spPr>
        <p:txBody>
          <a:bodyPr vert="horz" lIns="91440" tIns="45720" rIns="91440" bIns="45720" rtlCol="0" anchor="t">
            <a:normAutofit/>
          </a:bodyPr>
          <a:lstStyle/>
          <a:p>
            <a:pPr algn="ctr"/>
            <a:r>
              <a:rPr lang="en-GB" dirty="0" smtClean="0">
                <a:latin typeface="Browallia New"/>
                <a:cs typeface="Calibri Light"/>
              </a:rPr>
              <a:t>Fund Raising Goal</a:t>
            </a:r>
            <a:endParaRPr lang="en-US" dirty="0">
              <a:cs typeface="Calibri Light" panose="020F0302020204030204"/>
            </a:endParaRPr>
          </a:p>
        </p:txBody>
      </p:sp>
      <p:pic>
        <p:nvPicPr>
          <p:cNvPr id="9" name="Picture Placeholder 8"/>
          <p:cNvPicPr>
            <a:picLocks noGrp="1" noChangeAspect="1"/>
          </p:cNvPicPr>
          <p:nvPr>
            <p:ph type="pic" idx="1"/>
          </p:nvPr>
        </p:nvPicPr>
        <p:blipFill>
          <a:blip r:embed="rId2">
            <a:extLst>
              <a:ext uri="{28A0092B-C50C-407E-A947-70E740481C1C}">
                <a14:useLocalDpi xmlns:a14="http://schemas.microsoft.com/office/drawing/2010/main" val="0"/>
              </a:ext>
            </a:extLst>
          </a:blip>
          <a:stretch>
            <a:fillRect/>
          </a:stretch>
        </p:blipFill>
        <p:spPr>
          <a:xfrm>
            <a:off x="1523999" y="1423870"/>
            <a:ext cx="3505200" cy="4533900"/>
          </a:xfrm>
        </p:spPr>
      </p:pic>
      <p:sp>
        <p:nvSpPr>
          <p:cNvPr id="10" name="TextBox 9"/>
          <p:cNvSpPr txBox="1"/>
          <p:nvPr/>
        </p:nvSpPr>
        <p:spPr>
          <a:xfrm>
            <a:off x="3304725" y="1935804"/>
            <a:ext cx="1412133" cy="369332"/>
          </a:xfrm>
          <a:prstGeom prst="rect">
            <a:avLst/>
          </a:prstGeom>
          <a:noFill/>
        </p:spPr>
        <p:txBody>
          <a:bodyPr wrap="square" rtlCol="0">
            <a:spAutoFit/>
          </a:bodyPr>
          <a:lstStyle/>
          <a:p>
            <a:pPr algn="ctr"/>
            <a:r>
              <a:rPr lang="en-GB" dirty="0" smtClean="0"/>
              <a:t>£10,000</a:t>
            </a:r>
            <a:endParaRPr lang="en-GB" dirty="0"/>
          </a:p>
        </p:txBody>
      </p:sp>
      <p:pic>
        <p:nvPicPr>
          <p:cNvPr id="15" name="Picture 1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860952" y="2545969"/>
            <a:ext cx="2854583" cy="1903055"/>
          </a:xfrm>
          <a:prstGeom prst="rect">
            <a:avLst/>
          </a:prstGeom>
        </p:spPr>
      </p:pic>
      <p:pic>
        <p:nvPicPr>
          <p:cNvPr id="16" name="Picture 1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8845987" y="4600701"/>
            <a:ext cx="2869548" cy="1913032"/>
          </a:xfrm>
          <a:prstGeom prst="rect">
            <a:avLst/>
          </a:prstGeom>
        </p:spPr>
      </p:pic>
      <p:pic>
        <p:nvPicPr>
          <p:cNvPr id="17" name="Picture 16"/>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5976048" y="1683690"/>
            <a:ext cx="2557598" cy="3627612"/>
          </a:xfrm>
          <a:prstGeom prst="rect">
            <a:avLst/>
          </a:prstGeom>
        </p:spPr>
      </p:pic>
      <p:pic>
        <p:nvPicPr>
          <p:cNvPr id="3" name="Picture 2"/>
          <p:cNvPicPr>
            <a:picLocks noChangeAspect="1"/>
          </p:cNvPicPr>
          <p:nvPr/>
        </p:nvPicPr>
        <p:blipFill>
          <a:blip r:embed="rId6"/>
          <a:stretch>
            <a:fillRect/>
          </a:stretch>
        </p:blipFill>
        <p:spPr>
          <a:xfrm>
            <a:off x="8860952" y="491237"/>
            <a:ext cx="2854583" cy="1903055"/>
          </a:xfrm>
          <a:prstGeom prst="rect">
            <a:avLst/>
          </a:prstGeom>
        </p:spPr>
      </p:pic>
    </p:spTree>
    <p:extLst>
      <p:ext uri="{BB962C8B-B14F-4D97-AF65-F5344CB8AC3E}">
        <p14:creationId xmlns:p14="http://schemas.microsoft.com/office/powerpoint/2010/main" val="277437703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388928F9886245469284305BDA44FA4A" ma:contentTypeVersion="13" ma:contentTypeDescription="Create a new document." ma:contentTypeScope="" ma:versionID="9d707b13be4a0a455c33d216773145d6">
  <xsd:schema xmlns:xsd="http://www.w3.org/2001/XMLSchema" xmlns:xs="http://www.w3.org/2001/XMLSchema" xmlns:p="http://schemas.microsoft.com/office/2006/metadata/properties" xmlns:ns3="9a38ecec-982c-4186-a0be-4cb0006043af" xmlns:ns4="41087e47-1640-401c-a975-45a81cece618" targetNamespace="http://schemas.microsoft.com/office/2006/metadata/properties" ma:root="true" ma:fieldsID="0f43ae29fbe063a241d8587ac9c70801" ns3:_="" ns4:_="">
    <xsd:import namespace="9a38ecec-982c-4186-a0be-4cb0006043af"/>
    <xsd:import namespace="41087e47-1640-401c-a975-45a81cece618"/>
    <xsd:element name="properties">
      <xsd:complexType>
        <xsd:sequence>
          <xsd:element name="documentManagement">
            <xsd:complexType>
              <xsd:all>
                <xsd:element ref="ns3:MediaServiceMetadata" minOccurs="0"/>
                <xsd:element ref="ns3:MediaServiceFastMetadata" minOccurs="0"/>
                <xsd:element ref="ns3:MediaServiceDateTaken" minOccurs="0"/>
                <xsd:element ref="ns3:MediaServiceAutoTags" minOccurs="0"/>
                <xsd:element ref="ns3:MediaServiceLocation" minOccurs="0"/>
                <xsd:element ref="ns3:MediaServiceOCR" minOccurs="0"/>
                <xsd:element ref="ns3:MediaServiceGenerationTime" minOccurs="0"/>
                <xsd:element ref="ns3:MediaServiceEventHashCode" minOccurs="0"/>
                <xsd:element ref="ns4:SharedWithUsers" minOccurs="0"/>
                <xsd:element ref="ns4:SharedWithDetails" minOccurs="0"/>
                <xsd:element ref="ns4:SharingHintHash" minOccurs="0"/>
                <xsd:element ref="ns3:MediaServiceAutoKeyPoints" minOccurs="0"/>
                <xsd:element ref="ns3:MediaServiceKeyPoint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9a38ecec-982c-4186-a0be-4cb0006043af"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ServiceAutoTags" ma:index="11" nillable="true" ma:displayName="Tags" ma:internalName="MediaServiceAutoTags" ma:readOnly="true">
      <xsd:simpleType>
        <xsd:restriction base="dms:Text"/>
      </xsd:simpleType>
    </xsd:element>
    <xsd:element name="MediaServiceLocation" ma:index="12" nillable="true" ma:displayName="Location" ma:internalName="MediaServiceLocation" ma:readOnly="true">
      <xsd:simpleType>
        <xsd:restriction base="dms:Text"/>
      </xsd:simpleType>
    </xsd:element>
    <xsd:element name="MediaServiceOCR" ma:index="13" nillable="true" ma:displayName="Extracted Text" ma:internalName="MediaServiceOCR" ma:readOnly="true">
      <xsd:simpleType>
        <xsd:restriction base="dms:Note">
          <xsd:maxLength value="255"/>
        </xsd:restriction>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AutoKeyPoints" ma:index="19" nillable="true" ma:displayName="MediaServiceAutoKeyPoints" ma:hidden="true" ma:internalName="MediaServiceAutoKeyPoints" ma:readOnly="true">
      <xsd:simpleType>
        <xsd:restriction base="dms:Note"/>
      </xsd:simpleType>
    </xsd:element>
    <xsd:element name="MediaServiceKeyPoints" ma:index="20" nillable="true" ma:displayName="KeyPoints" ma:internalName="MediaServiceKeyPoint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1087e47-1640-401c-a975-45a81cece618" elementFormDefault="qualified">
    <xsd:import namespace="http://schemas.microsoft.com/office/2006/documentManagement/types"/>
    <xsd:import namespace="http://schemas.microsoft.com/office/infopath/2007/PartnerControls"/>
    <xsd:element name="SharedWithUsers" ma:index="16"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7" nillable="true" ma:displayName="Shared With Details" ma:internalName="SharedWithDetails" ma:readOnly="true">
      <xsd:simpleType>
        <xsd:restriction base="dms:Note">
          <xsd:maxLength value="255"/>
        </xsd:restriction>
      </xsd:simpleType>
    </xsd:element>
    <xsd:element name="SharingHintHash" ma:index="18"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6742ABBD-DEE8-4EDD-BC51-A3C48351B17A}">
  <ds:schemaRefs>
    <ds:schemaRef ds:uri="41087e47-1640-401c-a975-45a81cece618"/>
    <ds:schemaRef ds:uri="9a38ecec-982c-4186-a0be-4cb0006043af"/>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2.xml><?xml version="1.0" encoding="utf-8"?>
<ds:datastoreItem xmlns:ds="http://schemas.openxmlformats.org/officeDocument/2006/customXml" ds:itemID="{592F8576-E79E-4C51-8192-7DB823A781BA}">
  <ds:schemaRefs>
    <ds:schemaRef ds:uri="http://schemas.microsoft.com/sharepoint/v3/contenttype/forms"/>
  </ds:schemaRefs>
</ds:datastoreItem>
</file>

<file path=customXml/itemProps3.xml><?xml version="1.0" encoding="utf-8"?>
<ds:datastoreItem xmlns:ds="http://schemas.openxmlformats.org/officeDocument/2006/customXml" ds:itemID="{0A2CEA13-AE34-43B8-971D-B129511501A1}">
  <ds:schemaRefs>
    <ds:schemaRef ds:uri="9a38ecec-982c-4186-a0be-4cb0006043af"/>
    <ds:schemaRef ds:uri="http://schemas.microsoft.com/office/2006/documentManagement/types"/>
    <ds:schemaRef ds:uri="http://schemas.microsoft.com/office/2006/metadata/properties"/>
    <ds:schemaRef ds:uri="41087e47-1640-401c-a975-45a81cece618"/>
    <ds:schemaRef ds:uri="http://purl.org/dc/terms/"/>
    <ds:schemaRef ds:uri="http://schemas.openxmlformats.org/package/2006/metadata/core-properties"/>
    <ds:schemaRef ds:uri="http://purl.org/dc/dcmitype/"/>
    <ds:schemaRef ds:uri="http://schemas.microsoft.com/office/infopath/2007/PartnerControls"/>
    <ds:schemaRef ds:uri="http://www.w3.org/XML/1998/namespace"/>
    <ds:schemaRef ds:uri="http://purl.org/dc/elements/1.1/"/>
  </ds:schemaRefs>
</ds:datastoreItem>
</file>

<file path=docProps/app.xml><?xml version="1.0" encoding="utf-8"?>
<Properties xmlns="http://schemas.openxmlformats.org/officeDocument/2006/extended-properties" xmlns:vt="http://schemas.openxmlformats.org/officeDocument/2006/docPropsVTypes">
  <TotalTime>48</TotalTime>
  <Words>331</Words>
  <Application>Microsoft Office PowerPoint</Application>
  <PresentationFormat>Widescreen</PresentationFormat>
  <Paragraphs>51</Paragraphs>
  <Slides>12</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12</vt:i4>
      </vt:variant>
    </vt:vector>
  </HeadingPairs>
  <TitlesOfParts>
    <vt:vector size="18" baseType="lpstr">
      <vt:lpstr>Aharoni</vt:lpstr>
      <vt:lpstr>Arial</vt:lpstr>
      <vt:lpstr>Browallia New</vt:lpstr>
      <vt:lpstr>Calibri</vt:lpstr>
      <vt:lpstr>Calibri Light</vt:lpstr>
      <vt:lpstr>Office Theme</vt:lpstr>
      <vt:lpstr>The Avenue School - Sensory Trail</vt:lpstr>
      <vt:lpstr>Sensory Trail</vt:lpstr>
      <vt:lpstr>Phase 1 – Getting the area safe</vt:lpstr>
      <vt:lpstr>PowerPoint Presentation</vt:lpstr>
      <vt:lpstr>Phase 2: Specific areas</vt:lpstr>
      <vt:lpstr>PowerPoint Presentation</vt:lpstr>
      <vt:lpstr>PowerPoint Presentation</vt:lpstr>
      <vt:lpstr>PowerPoint Presentation</vt:lpstr>
      <vt:lpstr>PowerPoint Presentation</vt:lpstr>
      <vt:lpstr>PowerPoint Presentation</vt:lpstr>
      <vt:lpstr>Memory Tree </vt:lpstr>
      <vt:lpstr>Fund Raising Goal</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eleanor boshier</dc:creator>
  <cp:lastModifiedBy>Andrew Green</cp:lastModifiedBy>
  <cp:revision>204</cp:revision>
  <dcterms:created xsi:type="dcterms:W3CDTF">2020-10-09T11:43:50Z</dcterms:created>
  <dcterms:modified xsi:type="dcterms:W3CDTF">2021-04-19T15:52:15Z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0x010100388928F9886245469284305BDA44FA4A</vt:lpwstr>
  </property>
</Properties>
</file>